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265" r:id="rId2"/>
    <p:sldId id="256" r:id="rId3"/>
    <p:sldId id="259" r:id="rId4"/>
    <p:sldId id="306" r:id="rId5"/>
    <p:sldId id="263" r:id="rId6"/>
    <p:sldId id="264" r:id="rId7"/>
    <p:sldId id="314" r:id="rId8"/>
    <p:sldId id="266" r:id="rId9"/>
    <p:sldId id="268" r:id="rId10"/>
    <p:sldId id="269" r:id="rId11"/>
    <p:sldId id="285" r:id="rId12"/>
    <p:sldId id="301" r:id="rId13"/>
    <p:sldId id="300" r:id="rId14"/>
    <p:sldId id="302" r:id="rId15"/>
    <p:sldId id="309" r:id="rId16"/>
    <p:sldId id="311" r:id="rId17"/>
    <p:sldId id="310" r:id="rId18"/>
    <p:sldId id="273" r:id="rId19"/>
    <p:sldId id="437" r:id="rId20"/>
    <p:sldId id="295" r:id="rId21"/>
    <p:sldId id="274" r:id="rId22"/>
    <p:sldId id="276" r:id="rId23"/>
    <p:sldId id="436" r:id="rId24"/>
    <p:sldId id="283" r:id="rId25"/>
    <p:sldId id="312" r:id="rId26"/>
    <p:sldId id="279" r:id="rId27"/>
    <p:sldId id="280" r:id="rId28"/>
    <p:sldId id="275" r:id="rId29"/>
    <p:sldId id="278" r:id="rId30"/>
    <p:sldId id="284" r:id="rId31"/>
    <p:sldId id="307" r:id="rId32"/>
    <p:sldId id="308" r:id="rId33"/>
    <p:sldId id="429" r:id="rId34"/>
    <p:sldId id="428" r:id="rId35"/>
    <p:sldId id="431" r:id="rId36"/>
    <p:sldId id="432" r:id="rId37"/>
    <p:sldId id="430" r:id="rId38"/>
    <p:sldId id="433" r:id="rId39"/>
    <p:sldId id="434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/>
    <p:restoredTop sz="94599"/>
  </p:normalViewPr>
  <p:slideViewPr>
    <p:cSldViewPr snapToGrid="0" snapToObjects="1">
      <p:cViewPr varScale="1">
        <p:scale>
          <a:sx n="57" d="100"/>
          <a:sy n="57" d="100"/>
        </p:scale>
        <p:origin x="176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BB0AC-B740-437E-993F-E9230A1F20F5}" type="datetimeFigureOut">
              <a:rPr lang="en-CA" smtClean="0"/>
              <a:t>2023-08-10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32FE2-CD60-4AAC-A9DC-04775F70011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64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A32FE2-CD60-4AAC-A9DC-04775F70011C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4465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32FE2-CD60-4AAC-A9DC-04775F70011C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990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32FE2-CD60-4AAC-A9DC-04775F70011C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627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32FE2-CD60-4AAC-A9DC-04775F70011C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361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5B05EAA-80AF-4915-B433-56A32340F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30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6837D59-D6EE-4E25-B654-5A4EAA7F2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750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0C69D0-FE39-4BCD-B0BE-68E7EA336D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085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1EE72-8776-FE44-BD20-D0B2A585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42091F1-51C5-4D55-A36D-EE0779BBAA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775530D-F97D-4747-B078-F0CC7A554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49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FC9AB1A-4FC2-4E53-A082-4B3E78F23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60D5FD-AEDF-4366-8A8C-8107DE0C64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471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B08BDAD-F75A-46CB-9140-B909F29EC6D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2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8B835-46EC-4A5C-A0C4-8C9754317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52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E555E93-E93C-4474-AB04-6CA267A713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75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6B4BA1-4353-4C16-9C64-07663EE05E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C627A9F-8F24-404B-B9A2-10CAE708ED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FA2761-DC5D-4A22-BC0F-8CA70067DCF0}"/>
              </a:ext>
            </a:extLst>
          </p:cNvPr>
          <p:cNvSpPr txBox="1"/>
          <p:nvPr userDrawn="1"/>
        </p:nvSpPr>
        <p:spPr>
          <a:xfrm>
            <a:off x="265277" y="6483898"/>
            <a:ext cx="4851008" cy="246221"/>
          </a:xfrm>
          <a:prstGeom prst="rect">
            <a:avLst/>
          </a:prstGeom>
          <a:noFill/>
          <a:ln>
            <a:noFill/>
            <a:prstDash val="sysDot"/>
          </a:ln>
        </p:spPr>
        <p:txBody>
          <a:bodyPr wrap="none" rtlCol="0">
            <a:spAutoFit/>
          </a:bodyPr>
          <a:lstStyle/>
          <a:p>
            <a:r>
              <a:rPr lang="en-CA" sz="1000" dirty="0"/>
              <a:t>1 Applewood Crescent Unit 8, Vaughan, ON L4K 4K1 ● 1-888-538-0082 ● pumps@hena.ca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250A45-E369-46C2-A327-155CCDCE8AD3}"/>
              </a:ext>
            </a:extLst>
          </p:cNvPr>
          <p:cNvCxnSpPr>
            <a:cxnSpLocks/>
          </p:cNvCxnSpPr>
          <p:nvPr userDrawn="1"/>
        </p:nvCxnSpPr>
        <p:spPr>
          <a:xfrm>
            <a:off x="290143" y="6519066"/>
            <a:ext cx="6629403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233795F-D38D-4764-A786-7F043767C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DD5A7D-0D32-F44A-B605-4AF64545AB2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475339A-80E3-68CE-BD64-E0C36669FD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285" y="6354107"/>
            <a:ext cx="1112563" cy="2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32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4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43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333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505" y="1999683"/>
            <a:ext cx="6647830" cy="3132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6064" y="5069827"/>
            <a:ext cx="5683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1 Applewood Crescent, Unit 8, Vaughan, ON L4K 4K1 </a:t>
            </a:r>
          </a:p>
          <a:p>
            <a:pPr algn="ctr"/>
            <a:r>
              <a:rPr lang="en-US" sz="1350" dirty="0"/>
              <a:t>Ph.: 1-888-538-0082</a:t>
            </a:r>
          </a:p>
          <a:p>
            <a:pPr algn="ctr"/>
            <a:r>
              <a:rPr lang="en-US" sz="1350" dirty="0"/>
              <a:t>Email: pumps@hena.ca</a:t>
            </a:r>
          </a:p>
          <a:p>
            <a:pPr algn="ctr"/>
            <a:r>
              <a:rPr lang="en-US" sz="1350" dirty="0" err="1"/>
              <a:t>www.leogroup.cn</a:t>
            </a:r>
            <a:endParaRPr lang="en-US"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47EFE-F7AA-664D-892F-55CEFBA56BB2}"/>
              </a:ext>
            </a:extLst>
          </p:cNvPr>
          <p:cNvSpPr txBox="1"/>
          <p:nvPr/>
        </p:nvSpPr>
        <p:spPr>
          <a:xfrm>
            <a:off x="7007469" y="5693842"/>
            <a:ext cx="140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Rev. 01.11.2023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D8A1BE-D35F-BD52-4641-091CF3DB2818}"/>
              </a:ext>
            </a:extLst>
          </p:cNvPr>
          <p:cNvSpPr txBox="1"/>
          <p:nvPr/>
        </p:nvSpPr>
        <p:spPr>
          <a:xfrm>
            <a:off x="5178669" y="688401"/>
            <a:ext cx="6300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9" name="图片 12" descr="logo+利欧.png">
            <a:extLst>
              <a:ext uri="{FF2B5EF4-FFF2-40B4-BE49-F238E27FC236}">
                <a16:creationId xmlns:a16="http://schemas.microsoft.com/office/drawing/2014/main" id="{37340EF8-1686-18F4-6B93-AF2FB79722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48845" y="6425793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1C44A358-D3EC-1BC7-B30A-EB5AC3A462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6228" y="782925"/>
            <a:ext cx="3772617" cy="98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97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97C7E-7E62-544B-8240-871A704FC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图片 30" descr="lsc-373sv">
            <a:extLst>
              <a:ext uri="{FF2B5EF4-FFF2-40B4-BE49-F238E27FC236}">
                <a16:creationId xmlns:a16="http://schemas.microsoft.com/office/drawing/2014/main" id="{829275B1-BCCF-194B-B74F-1F8505F286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3470" y="964602"/>
            <a:ext cx="1461214" cy="2586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F87A13-AA34-2D41-A0A5-5AE129D9181C}"/>
              </a:ext>
            </a:extLst>
          </p:cNvPr>
          <p:cNvSpPr txBox="1"/>
          <p:nvPr/>
        </p:nvSpPr>
        <p:spPr>
          <a:xfrm>
            <a:off x="1050232" y="274057"/>
            <a:ext cx="1722145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#LSD-373SV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44675E-33BD-7C40-AE0C-F90686B3E496}"/>
              </a:ext>
            </a:extLst>
          </p:cNvPr>
          <p:cNvSpPr txBox="1"/>
          <p:nvPr/>
        </p:nvSpPr>
        <p:spPr>
          <a:xfrm>
            <a:off x="3142117" y="292179"/>
            <a:ext cx="2591422" cy="516540"/>
          </a:xfrm>
          <a:prstGeom prst="rect">
            <a:avLst/>
          </a:prstGeom>
          <a:noFill/>
        </p:spPr>
        <p:txBody>
          <a:bodyPr wrap="square" lIns="84825" tIns="42412" rIns="84825" bIns="42412" rtlCol="0">
            <a:spAutoFit/>
          </a:bodyPr>
          <a:lstStyle/>
          <a:p>
            <a:pPr defTabSz="912386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1/2 HP Stainless Steel Housing-Cast Iron Base Sump Pump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A05901BF-B9A9-5C42-A0BF-E675310008FA}"/>
              </a:ext>
            </a:extLst>
          </p:cNvPr>
          <p:cNvSpPr txBox="1">
            <a:spLocks/>
          </p:cNvSpPr>
          <p:nvPr/>
        </p:nvSpPr>
        <p:spPr>
          <a:xfrm>
            <a:off x="530431" y="3621971"/>
            <a:ext cx="4965700" cy="161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119569" indent="-11956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  <a:defRPr sz="1100" b="0" kern="1200">
                <a:solidFill>
                  <a:schemeClr val="tx1"/>
                </a:solidFill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4919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38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758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677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5970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516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435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355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79"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Features &amp; Benefits: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Stainless steel motor shell with durable cast iron volute.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Oil-filled permanent split capacitor motor.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Built-in automatic thermal overload protector.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Vertical float switch for automatic operation.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1 ½ “ discharge.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Sturdy pump base prevent clogs and prevents pump from moving around in the pit.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8ft power cord.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3-year warranty.</a:t>
            </a:r>
          </a:p>
        </p:txBody>
      </p:sp>
      <p:pic>
        <p:nvPicPr>
          <p:cNvPr id="10" name="Picture 9" descr="age10image5028784">
            <a:extLst>
              <a:ext uri="{FF2B5EF4-FFF2-40B4-BE49-F238E27FC236}">
                <a16:creationId xmlns:a16="http://schemas.microsoft.com/office/drawing/2014/main" id="{B1817960-EF69-3841-8B66-C446B85D09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5782" y="1382263"/>
            <a:ext cx="373758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1E78B94-BA20-8D4F-95E4-2504F16868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527529"/>
              </p:ext>
            </p:extLst>
          </p:nvPr>
        </p:nvGraphicFramePr>
        <p:xfrm>
          <a:off x="531124" y="5569934"/>
          <a:ext cx="7886701" cy="627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196536724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50128863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111242390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58005472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1838506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55109977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56045290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73368350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53556025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521354973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977659287"/>
                    </a:ext>
                  </a:extLst>
                </a:gridCol>
              </a:tblGrid>
              <a:tr h="2092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0279717"/>
                  </a:ext>
                </a:extLst>
              </a:tr>
              <a:tr h="209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7553644"/>
                  </a:ext>
                </a:extLst>
              </a:tr>
              <a:tr h="20926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LSD-373SV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1/2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1-1/2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3830</a:t>
                      </a:r>
                      <a:endParaRPr lang="en-CA" sz="1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3750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3050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2250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24.6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088145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6EA49B3-E59D-4D4D-B09A-CDEE61E2B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624861"/>
              </p:ext>
            </p:extLst>
          </p:nvPr>
        </p:nvGraphicFramePr>
        <p:xfrm>
          <a:off x="5952908" y="146363"/>
          <a:ext cx="2783234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7514">
                  <a:extLst>
                    <a:ext uri="{9D8B030D-6E8A-4147-A177-3AD203B41FA5}">
                      <a16:colId xmlns:a16="http://schemas.microsoft.com/office/drawing/2014/main" val="3232322977"/>
                    </a:ext>
                  </a:extLst>
                </a:gridCol>
                <a:gridCol w="1655720">
                  <a:extLst>
                    <a:ext uri="{9D8B030D-6E8A-4147-A177-3AD203B41FA5}">
                      <a16:colId xmlns:a16="http://schemas.microsoft.com/office/drawing/2014/main" val="3504439179"/>
                    </a:ext>
                  </a:extLst>
                </a:gridCol>
              </a:tblGrid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Diameter 18 inches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50046701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NPT1/1/2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72438366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0927018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304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91902953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HT200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95345810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SJE VMII vertical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20789119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PA6-GF40</a:t>
                      </a:r>
                      <a:endParaRPr lang="en-CA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3273439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Framework oil seal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22923528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NBR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4093389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17592400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SJTW 18AWG 8ft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20776340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25.4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06846297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27.4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01931092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11*8.3*15.2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79948767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4000 Hours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17584969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 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13899562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1978259"/>
                  </a:ext>
                </a:extLst>
              </a:tr>
              <a:tr h="16047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Certification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5309458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10E47E3E-64BC-81D8-7CBA-32AA22EFF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58669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1977" y="3621971"/>
            <a:ext cx="3382310" cy="1903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0254CB-76CC-7553-2709-399D8D6840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69" y="881594"/>
            <a:ext cx="1608826" cy="20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5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3033836" y="456802"/>
            <a:ext cx="2370723" cy="301157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½ HP Cast Iron Effluent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235170" y="407739"/>
            <a:ext cx="1650250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#USC-37WE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308937" y="3764225"/>
            <a:ext cx="3970557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Heavy-duty cast-iron volute and nylon impeller.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Adjustable piggyback float switch for automatic operation.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Application up to 3/4” diameter solids.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0359" y="1850377"/>
            <a:ext cx="373758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395774"/>
              </p:ext>
            </p:extLst>
          </p:nvPr>
        </p:nvGraphicFramePr>
        <p:xfrm>
          <a:off x="5700156" y="329938"/>
          <a:ext cx="3204131" cy="3565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8300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2105831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3/4inch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08F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 &amp; Ceramic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Yes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SJTW3*18AWG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30.6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11.2*7.5*17.1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375281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ON-OFF 300,000 Times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6988" y="1093858"/>
            <a:ext cx="1716459" cy="225387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000303"/>
              </p:ext>
            </p:extLst>
          </p:nvPr>
        </p:nvGraphicFramePr>
        <p:xfrm>
          <a:off x="308937" y="5696896"/>
          <a:ext cx="7886701" cy="657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19863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388348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1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1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190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USC-37WE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1/2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7.8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4800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4050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3200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2200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1379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27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875CB4B-3719-9B42-8CD7-296209AC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156" y="3918858"/>
            <a:ext cx="2921330" cy="172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7F7239E5-A3AE-E612-7461-889271FDB2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09242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EB5E94-54E7-0A79-311E-ED6EFEF05A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76" y="1081415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43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3443845" y="270113"/>
            <a:ext cx="1833585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½ HP Cast Iron Effluent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731603" y="311406"/>
            <a:ext cx="1822340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#USC-37WE-20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308937" y="3764225"/>
            <a:ext cx="4688702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Heavy-duty cast-iron volute and nylon impeller.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Adjustable tethered or piggyback float switch for automatic operation.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Application up to 3/4” diameter solids.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3288" y="1850377"/>
            <a:ext cx="373758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449630"/>
              </p:ext>
            </p:extLst>
          </p:nvPr>
        </p:nvGraphicFramePr>
        <p:xfrm>
          <a:off x="5700156" y="329938"/>
          <a:ext cx="3204131" cy="3565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8300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2105831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3/4inch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08F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 &amp; Ceramic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Yes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SJTW3*18AWG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32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Package Size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11.2*7.5*17.1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375281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ON-OFF 300,000 Times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6988" y="1093858"/>
            <a:ext cx="1716459" cy="225387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039893"/>
              </p:ext>
            </p:extLst>
          </p:nvPr>
        </p:nvGraphicFramePr>
        <p:xfrm>
          <a:off x="308937" y="5696896"/>
          <a:ext cx="7886701" cy="657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1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1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190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USC-37WE-20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1/2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7.8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4800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4050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3200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2200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1379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27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875CB4B-3719-9B42-8CD7-296209AC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156" y="3918858"/>
            <a:ext cx="2921330" cy="172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4DE0DC16-453A-63F8-A85D-BA3E8E0A4D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96886" y="6487135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4A70FE-A3FD-03DE-DAEC-69EF5647C0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76" y="1081415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22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2799057" y="456802"/>
            <a:ext cx="2370723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3/4 HP Cast Iron Effluent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901906" y="407739"/>
            <a:ext cx="1606131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#USC-56WE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308937" y="3764225"/>
            <a:ext cx="4688702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Heavy duty cast iron volute and nylon impeller.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Adjustable tethered or piggyback float switch for automatic operation.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Application up to 3/4” diameter solids.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3288" y="973044"/>
            <a:ext cx="373758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085121"/>
              </p:ext>
            </p:extLst>
          </p:nvPr>
        </p:nvGraphicFramePr>
        <p:xfrm>
          <a:off x="5700156" y="329938"/>
          <a:ext cx="3204131" cy="3565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8300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2105831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3/4inch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08F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 &amp; Ceramic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Yes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SJTW3*18AWG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31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33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Package Size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11.2*7.5*17.1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375281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Expected Life Cycle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ON-OFF 300,000 Times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6988" y="1093858"/>
            <a:ext cx="1716459" cy="225387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810092"/>
              </p:ext>
            </p:extLst>
          </p:nvPr>
        </p:nvGraphicFramePr>
        <p:xfrm>
          <a:off x="308937" y="5696896"/>
          <a:ext cx="7886701" cy="657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1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1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190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USC-56WE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3/4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4400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2498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875CB4B-3719-9B42-8CD7-296209AC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156" y="3939878"/>
            <a:ext cx="2921330" cy="172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3A641A93-C0E9-677A-F72A-50D3BDDF3D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84529" y="6477153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0D0F04-4115-6AEC-B4D3-D399DF3194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76" y="1081415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70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2823771" y="456802"/>
            <a:ext cx="2370723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3/4 HP Cast Iron Effluent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155030" y="407739"/>
            <a:ext cx="1822340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#USC-56WE-20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308937" y="3764225"/>
            <a:ext cx="4688702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Heavy-duty cast-iron volute and nylon impeller.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Adjustable tethered or piggyback float switch for automatic operation.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Application up to 3/4” diameter solids.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79146" y="1986299"/>
            <a:ext cx="373758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139828"/>
              </p:ext>
            </p:extLst>
          </p:nvPr>
        </p:nvGraphicFramePr>
        <p:xfrm>
          <a:off x="5700156" y="329938"/>
          <a:ext cx="3204131" cy="34420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8300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2105831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3/4inch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08F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Graphite &amp; Ceramic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Yes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SJTW3*18AWG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36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11.2*7.5*17.1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2521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ON-OFF 300,000 Times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6988" y="1093858"/>
            <a:ext cx="1716459" cy="225387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1238032"/>
              </p:ext>
            </p:extLst>
          </p:nvPr>
        </p:nvGraphicFramePr>
        <p:xfrm>
          <a:off x="308937" y="5696896"/>
          <a:ext cx="7886701" cy="657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1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1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190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USC-56WE-20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3/4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4400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2498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id="{B875CB4B-3719-9B42-8CD7-296209ACB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0156" y="3918858"/>
            <a:ext cx="2921330" cy="1723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780D9714-C9FE-78F6-5DD2-D974FBE26D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22745" y="6455443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CE26F9-13EB-8470-5EB0-84B2B97B23B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76" y="1081415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94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13369" y="5679591"/>
            <a:ext cx="364847" cy="273844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DD5A7D-0D32-F44A-B605-4AF64545AB2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2926485" y="463107"/>
            <a:ext cx="1942808" cy="225868"/>
          </a:xfrm>
          <a:prstGeom prst="rect">
            <a:avLst/>
          </a:prstGeom>
          <a:noFill/>
        </p:spPr>
        <p:txBody>
          <a:bodyPr wrap="square" lIns="63662" tIns="31832" rIns="63662" bIns="31832">
            <a:spAutoFit/>
          </a:bodyPr>
          <a:lstStyle/>
          <a:p>
            <a:pPr defTabSz="684884">
              <a:spcBef>
                <a:spcPts val="450"/>
              </a:spcBef>
              <a:buClr>
                <a:srgbClr val="FE8637"/>
              </a:buClr>
              <a:buSzPct val="76000"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½ HP Cast Iron Sewage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403298" y="429948"/>
            <a:ext cx="2311119" cy="5180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3662" tIns="31832" rIns="63662" bIns="31832" anchor="ctr">
            <a:spAutoFit/>
          </a:bodyPr>
          <a:lstStyle/>
          <a:p>
            <a:pPr algn="ctr" defTabSz="685004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#USC37W-1</a:t>
            </a:r>
          </a:p>
          <a:p>
            <a:pPr algn="r" defTabSz="685004">
              <a:defRPr/>
            </a:pPr>
            <a:r>
              <a:rPr lang="en-US" sz="1125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1374703" y="3591357"/>
            <a:ext cx="2627282" cy="1460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3668" tIns="31835" rIns="63668" bIns="31835" rtlCol="0">
            <a:spAutoFit/>
          </a:bodyPr>
          <a:lstStyle/>
          <a:p>
            <a:pPr defTabSz="684884">
              <a:buClr>
                <a:schemeClr val="accent3"/>
              </a:buClr>
              <a:buSzPct val="76000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Heavy-duty cast-iron volute and nylon impeller.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Adjustable tethered or piggyback float switch for automatic operation.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Application up to 2” diameter solids.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2966" y="1587033"/>
            <a:ext cx="280319" cy="4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2977464"/>
              </p:ext>
            </p:extLst>
          </p:nvPr>
        </p:nvGraphicFramePr>
        <p:xfrm>
          <a:off x="5287819" y="302777"/>
          <a:ext cx="3131562" cy="2812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9742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1951820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Inlet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inch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Discharge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NPT2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Pump Cover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HT200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Motor Housing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08F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Pump Body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HT200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Switch Type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Impeller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PA6-GF25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Seal Design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Mechanical seal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Seal Material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Carborundum &amp; Carborundum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Oil Filled Motor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Yes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Power Cord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SJTW3*18AWG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32 lbs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34.8 lbs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Package Size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11.2*7.5*17.6 inches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296042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Expected Life Cycle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10 Sec. OFF 30 Sec. 100,000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Motor Wires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Copper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Self-Priming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No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Certification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CSA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1949" y="1394564"/>
            <a:ext cx="1287344" cy="169040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118143"/>
              </p:ext>
            </p:extLst>
          </p:nvPr>
        </p:nvGraphicFramePr>
        <p:xfrm>
          <a:off x="1374703" y="5129921"/>
          <a:ext cx="6348271" cy="8235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0060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495923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606128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495923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615311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495923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495923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495923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495923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495923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615311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745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HP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Voltage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Discharge NPT(In)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7450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7450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USC37W-1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1/2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9.5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6000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4950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4050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3000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BFD30442-91AD-67AB-B2E3-80B8C92AC8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13369" y="6441295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1536" y="3115159"/>
            <a:ext cx="2873360" cy="19793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1C77450-3F3C-F608-ECEB-D8D8F81CBB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104" y="1079783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000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13369" y="5679591"/>
            <a:ext cx="364847" cy="273844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DD5A7D-0D32-F44A-B605-4AF64545AB22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3270870" y="490765"/>
            <a:ext cx="2051628" cy="225868"/>
          </a:xfrm>
          <a:prstGeom prst="rect">
            <a:avLst/>
          </a:prstGeom>
          <a:noFill/>
        </p:spPr>
        <p:txBody>
          <a:bodyPr wrap="square" lIns="63662" tIns="31832" rIns="63662" bIns="31832">
            <a:spAutoFit/>
          </a:bodyPr>
          <a:lstStyle/>
          <a:p>
            <a:pPr defTabSz="684884">
              <a:spcBef>
                <a:spcPts val="450"/>
              </a:spcBef>
              <a:buClr>
                <a:srgbClr val="FE8637"/>
              </a:buClr>
              <a:buSzPct val="76000"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½ HP Cast Iron Sewage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403298" y="517205"/>
            <a:ext cx="2729668" cy="34354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3662" tIns="31832" rIns="63662" bIns="31832" anchor="ctr">
            <a:spAutoFit/>
          </a:bodyPr>
          <a:lstStyle/>
          <a:p>
            <a:pPr defTabSz="685004">
              <a:defRPr/>
            </a:pPr>
            <a:r>
              <a:rPr lang="en-US" sz="16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#USC37W-1-20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1374703" y="3591357"/>
            <a:ext cx="2627282" cy="14608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3668" tIns="31835" rIns="63668" bIns="31835" rtlCol="0">
            <a:spAutoFit/>
          </a:bodyPr>
          <a:lstStyle/>
          <a:p>
            <a:pPr defTabSz="684884">
              <a:buClr>
                <a:schemeClr val="accent3"/>
              </a:buClr>
              <a:buSzPct val="76000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Heavy-duty cast-iron volute and nylon impeller.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Adjustable tethered or piggyback float switch for automatic operation.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Application up to 2” diameter solids.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20ft power cord.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2966" y="1587033"/>
            <a:ext cx="280319" cy="4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922697"/>
              </p:ext>
            </p:extLst>
          </p:nvPr>
        </p:nvGraphicFramePr>
        <p:xfrm>
          <a:off x="5141960" y="192023"/>
          <a:ext cx="3223563" cy="2812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961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2118602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Inlet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inch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Discharge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NPT2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Pump Cover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HT200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Motor Housing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08F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Pump Body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HT200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Switch Type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Impeller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PA6-GF25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Seal Design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Mechanical seal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Seal Material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Carborundum &amp; Carborundum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Oil Filled Motor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Yes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Power Cord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SJTW3*18AWG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36 lbs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Gross Weight</a:t>
                      </a:r>
                      <a:r>
                        <a:rPr lang="en-CA" altLang="zh-CN" sz="800" u="none" strike="noStrike" dirty="0">
                          <a:effectLst/>
                        </a:rPr>
                        <a:t>( 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38 lbs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Package Size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11.2*7.5*17.6 inches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296042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Expected Life Cycle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10 Sec. OFF 30 Sec. 100,000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Motor Wires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Copper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Self-Priming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No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4802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Certification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CSA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13285" y="1505116"/>
            <a:ext cx="1287344" cy="169040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2624470"/>
              </p:ext>
            </p:extLst>
          </p:nvPr>
        </p:nvGraphicFramePr>
        <p:xfrm>
          <a:off x="1374703" y="5265848"/>
          <a:ext cx="6508908" cy="7056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377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508472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621465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508472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630881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508472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508472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508472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508472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508472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630881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352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HP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Voltage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Discharge NPT(In)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Max.Head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35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35212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USC37W-1-20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1/2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9.5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6000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4950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4050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3000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AEEDC02E-2FF9-FB0B-72FE-12A71A351A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13368" y="6454815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4919" y="3286537"/>
            <a:ext cx="2873360" cy="1979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04CE12-62F1-4257-FD01-8D9581939C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040" y="1049207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43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13369" y="5679591"/>
            <a:ext cx="364847" cy="273844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DD5A7D-0D32-F44A-B605-4AF64545AB22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3155553" y="383034"/>
            <a:ext cx="1778042" cy="387451"/>
          </a:xfrm>
          <a:prstGeom prst="rect">
            <a:avLst/>
          </a:prstGeom>
          <a:noFill/>
        </p:spPr>
        <p:txBody>
          <a:bodyPr wrap="square" lIns="63662" tIns="31832" rIns="63662" bIns="31832">
            <a:spAutoFit/>
          </a:bodyPr>
          <a:lstStyle/>
          <a:p>
            <a:pPr defTabSz="684884">
              <a:spcBef>
                <a:spcPts val="450"/>
              </a:spcBef>
              <a:buClr>
                <a:srgbClr val="FE8637"/>
              </a:buClr>
              <a:buSzPct val="76000"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3/4 HP Cast Iron Sewage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518984" y="406348"/>
            <a:ext cx="2364718" cy="32651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3662" tIns="31832" rIns="63662" bIns="31832" anchor="ctr">
            <a:spAutoFit/>
          </a:bodyPr>
          <a:lstStyle/>
          <a:p>
            <a:pPr defTabSz="685004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#USC56W-1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1150103" y="3429000"/>
            <a:ext cx="3726220" cy="120691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3668" tIns="31835" rIns="63668" bIns="31835" rtlCol="0">
            <a:spAutoFit/>
          </a:bodyPr>
          <a:lstStyle/>
          <a:p>
            <a:pPr defTabSz="684884">
              <a:buClr>
                <a:schemeClr val="accent3"/>
              </a:buClr>
              <a:buSzPct val="76000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Heavy-duty cast-iron volute and nylon impeller.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Adjustable tethered or piggyback float switch for automatic operation.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Application up to 2” diameter solids.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60648" y="1668311"/>
            <a:ext cx="323054" cy="481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762619"/>
              </p:ext>
            </p:extLst>
          </p:nvPr>
        </p:nvGraphicFramePr>
        <p:xfrm>
          <a:off x="5283254" y="125247"/>
          <a:ext cx="3034271" cy="30861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0077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1994194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Inlet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inch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Discharge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NPT2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Pump Cover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HT200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Motor Housing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08F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Pump Body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HT200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Switch Type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Impeller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PA6-GF25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Seal Design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Mechanical seal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Seal Material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Carborundum &amp; Carborundum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Oil Filled Motor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Yes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Power Cord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SJTW3*18AWG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33 lbs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36 lbs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Package Size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11.2*7.5*17.6 inches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212617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Expected Life Cycle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10 Sec. OFF 30 Sec. 100,000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Motor Wires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Copper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Self-Priming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No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6903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Certification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CSA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88978" y="1315640"/>
            <a:ext cx="1287344" cy="1690405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78656"/>
              </p:ext>
            </p:extLst>
          </p:nvPr>
        </p:nvGraphicFramePr>
        <p:xfrm>
          <a:off x="1374704" y="5129922"/>
          <a:ext cx="6372981" cy="7854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4109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497853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608487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497853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617707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497853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497853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497853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497853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497853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617707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618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Voltage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Discharge NPT(In)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6182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61829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USC56W-1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3/4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6400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5400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4400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3600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2700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6E636904-3BEE-5819-E508-6081613B9C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191194" y="6435714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629" y="3429000"/>
            <a:ext cx="2286677" cy="1608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1F256F-1586-18FB-9D90-9964544A59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475" y="959605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995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7E51D-825F-E846-86BE-281C64A360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1B060F-C8CF-D548-BC72-722F9AEAFBCF}"/>
              </a:ext>
            </a:extLst>
          </p:cNvPr>
          <p:cNvSpPr txBox="1"/>
          <p:nvPr/>
        </p:nvSpPr>
        <p:spPr>
          <a:xfrm>
            <a:off x="2836127" y="456802"/>
            <a:ext cx="2370723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3/4 HP Cast Iron Sewage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583C20-A3E0-1848-AF25-10F9AEE2EDA9}"/>
              </a:ext>
            </a:extLst>
          </p:cNvPr>
          <p:cNvSpPr txBox="1"/>
          <p:nvPr/>
        </p:nvSpPr>
        <p:spPr>
          <a:xfrm>
            <a:off x="122680" y="407739"/>
            <a:ext cx="1845128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#USC56W-1-20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C43F2E-3F05-5D43-AFBF-7860B519F38E}"/>
              </a:ext>
            </a:extLst>
          </p:cNvPr>
          <p:cNvSpPr txBox="1"/>
          <p:nvPr/>
        </p:nvSpPr>
        <p:spPr>
          <a:xfrm>
            <a:off x="308937" y="3764225"/>
            <a:ext cx="4688702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Heavy-duty cast-iron volute and nylon impeller.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Adjustable tethered or piggyback float switch for automatic operation.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Application up to 2” diameter solids.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F0436762-8AE0-AD4F-8CE3-8480CA973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37918" y="1900000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40C1A80-C692-664C-B20D-2A2DBB465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251501"/>
              </p:ext>
            </p:extLst>
          </p:nvPr>
        </p:nvGraphicFramePr>
        <p:xfrm>
          <a:off x="5498726" y="211188"/>
          <a:ext cx="3405562" cy="3565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7346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2238216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2 inch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08F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Float switch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Carborundum &amp; Carborundum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Yes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Power Cord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SJTW3*18AWG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38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40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11.2*7.5*17.1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375281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10 Sec. OFF 30 Sec. 100,000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Copper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8764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6988" y="1093858"/>
            <a:ext cx="1716459" cy="2253873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A0C747-8557-AF47-9B1F-422352A98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919587"/>
              </p:ext>
            </p:extLst>
          </p:nvPr>
        </p:nvGraphicFramePr>
        <p:xfrm>
          <a:off x="308937" y="5563054"/>
          <a:ext cx="7886701" cy="6571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53960354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252691691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17870810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2485752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74846635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17605576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37755183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495715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055527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555576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518787306"/>
                    </a:ext>
                  </a:extLst>
                </a:gridCol>
              </a:tblGrid>
              <a:tr h="2190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68978916"/>
                  </a:ext>
                </a:extLst>
              </a:tr>
              <a:tr h="2190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36724"/>
                  </a:ext>
                </a:extLst>
              </a:tr>
              <a:tr h="2190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USC-56W-1-20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3/4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9.5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6400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5400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4400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3600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2700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854904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9A05CCF0-2C20-93E4-84A6-DCD853759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58670" y="6439764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629" y="3824910"/>
            <a:ext cx="2470481" cy="17381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07FAF-A88A-B522-FF8A-034A1A3CF2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176" y="1081415"/>
            <a:ext cx="1650250" cy="237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52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22CD-9E77-4244-B7AF-734640CC9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164A962A-D5D7-2D4A-A935-D04FBD60B242}"/>
              </a:ext>
            </a:extLst>
          </p:cNvPr>
          <p:cNvSpPr txBox="1">
            <a:spLocks/>
          </p:cNvSpPr>
          <p:nvPr/>
        </p:nvSpPr>
        <p:spPr>
          <a:xfrm>
            <a:off x="471556" y="3408218"/>
            <a:ext cx="3048000" cy="175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119569" indent="-11956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  <a:defRPr sz="1100" b="0" kern="1200">
                <a:solidFill>
                  <a:schemeClr val="tx1"/>
                </a:solidFill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4919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38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758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677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5970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516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435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355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79"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Features &amp; Benefits: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For use with shallow well within 25ft.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Durable cast iron pump body.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Built-in automatic thermal overload protection.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Dual voltage motor (115/230V), Factory set for 115V.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Pressure switch pre-set at 30-50 PSI.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1 ¼” NPT discharge and 1” NPT discharge.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NEMA Motor.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3-year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7EC0D-00C7-AF45-93E5-1BD6CC2918CB}"/>
              </a:ext>
            </a:extLst>
          </p:cNvPr>
          <p:cNvSpPr txBox="1"/>
          <p:nvPr/>
        </p:nvSpPr>
        <p:spPr>
          <a:xfrm>
            <a:off x="2769852" y="338046"/>
            <a:ext cx="2679482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2386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 HP Dual Voltage Cast Iron Shallow Well Jet Pump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E11B6-712C-BC45-8B46-91C993E0EA25}"/>
              </a:ext>
            </a:extLst>
          </p:cNvPr>
          <p:cNvSpPr txBox="1"/>
          <p:nvPr/>
        </p:nvSpPr>
        <p:spPr>
          <a:xfrm>
            <a:off x="246415" y="302486"/>
            <a:ext cx="1480313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#UJM50-2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CEC90A-AAF9-DA4B-AC50-F6CE1B1FD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7823716"/>
              </p:ext>
            </p:extLst>
          </p:nvPr>
        </p:nvGraphicFramePr>
        <p:xfrm>
          <a:off x="471556" y="5299096"/>
          <a:ext cx="7886701" cy="655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4589525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62796813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31541330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4761918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43756643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90531138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515061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1101519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615429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19675581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064501360"/>
                    </a:ext>
                  </a:extLst>
                </a:gridCol>
              </a:tblGrid>
              <a:tr h="218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899645"/>
                  </a:ext>
                </a:extLst>
              </a:tr>
              <a:tr h="2184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130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470253"/>
                  </a:ext>
                </a:extLst>
              </a:tr>
              <a:tr h="2184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UJM50-2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115/230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13/6.5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1150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1050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960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630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162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893998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8C41270-EC69-384D-B07A-F05A89071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943390"/>
              </p:ext>
            </p:extLst>
          </p:nvPr>
        </p:nvGraphicFramePr>
        <p:xfrm>
          <a:off x="5632862" y="477596"/>
          <a:ext cx="3271425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366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150059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NPT 1 1/4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Power Cord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44.4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22.3*13.6*11.6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435D33E9-0710-0E10-B5D4-5154C3A62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09242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BDD28A-26CA-7D5B-105B-FAD3452BD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2" y="1056279"/>
            <a:ext cx="3152889" cy="197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DFD19-B711-FDDA-B9D5-339A7FDB6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428" y="1940575"/>
            <a:ext cx="748747" cy="39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A73AB-BEA8-FE3E-CC99-BAB87EA878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510" t="7298" b="64288"/>
          <a:stretch/>
        </p:blipFill>
        <p:spPr>
          <a:xfrm>
            <a:off x="5449334" y="3535217"/>
            <a:ext cx="1981200" cy="14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25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4376017-82D3-AF4A-AB45-5F1EB5223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057974"/>
              </p:ext>
            </p:extLst>
          </p:nvPr>
        </p:nvGraphicFramePr>
        <p:xfrm>
          <a:off x="5554817" y="401488"/>
          <a:ext cx="3169371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6384">
                  <a:extLst>
                    <a:ext uri="{9D8B030D-6E8A-4147-A177-3AD203B41FA5}">
                      <a16:colId xmlns:a16="http://schemas.microsoft.com/office/drawing/2014/main" val="319362073"/>
                    </a:ext>
                  </a:extLst>
                </a:gridCol>
                <a:gridCol w="2082987">
                  <a:extLst>
                    <a:ext uri="{9D8B030D-6E8A-4147-A177-3AD203B41FA5}">
                      <a16:colId xmlns:a16="http://schemas.microsoft.com/office/drawing/2014/main" val="2358530352"/>
                    </a:ext>
                  </a:extLst>
                </a:gridCol>
              </a:tblGrid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Diameter 14.4  inches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7625603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Discharge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NH 3/4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7892006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3910893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ZL104+DMC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0907190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04188086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9960105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PA6-GF25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4200175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Framework oil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49835297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NBR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36058445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Yes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0652700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SJTW 18AWG 10ft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7041455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Net Weight (lbs)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8.2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06558090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solidFill>
                            <a:schemeClr val="tx1"/>
                          </a:solidFill>
                          <a:effectLst/>
                        </a:rPr>
                        <a:t>9.5</a:t>
                      </a:r>
                      <a:endParaRPr lang="en-CA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87244070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Package Size(in)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7.9*7</a:t>
                      </a:r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*11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0016990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Expected Life Cycle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solidFill>
                            <a:schemeClr val="tx1"/>
                          </a:solidFill>
                          <a:effectLst/>
                        </a:rPr>
                        <a:t>4000 Hours</a:t>
                      </a:r>
                      <a:endParaRPr lang="en-CA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746092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solidFill>
                            <a:schemeClr val="tx1"/>
                          </a:solidFill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Aluminium</a:t>
                      </a:r>
                      <a:r>
                        <a:rPr lang="en-CA" sz="11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wire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77327602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66276808"/>
                  </a:ext>
                </a:extLst>
              </a:tr>
              <a:tr h="1576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UL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881916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8408281-9479-6F44-82ED-A5C9131FE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407" y="820827"/>
            <a:ext cx="1901042" cy="3021035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C16151A-3D1C-5A47-973C-1DA8A4AC3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117054"/>
              </p:ext>
            </p:extLst>
          </p:nvPr>
        </p:nvGraphicFramePr>
        <p:xfrm>
          <a:off x="628648" y="6042661"/>
          <a:ext cx="7886701" cy="301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202125745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755964160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98883636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52643376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99967289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61220727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71101284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9325940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0082125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76464541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4029476367"/>
                    </a:ext>
                  </a:extLst>
                </a:gridCol>
              </a:tblGrid>
              <a:tr h="30131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LSC-252PL</a:t>
                      </a:r>
                      <a:endParaRPr lang="en-CA" sz="1000" b="1" i="0" u="none" strike="noStrike" dirty="0">
                        <a:solidFill>
                          <a:schemeClr val="tx1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1/3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1-1/4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2110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2000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1850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1650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1300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33.5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695880"/>
                  </a:ext>
                </a:extLst>
              </a:tr>
            </a:tbl>
          </a:graphicData>
        </a:graphic>
      </p:graphicFrame>
      <p:pic>
        <p:nvPicPr>
          <p:cNvPr id="10" name="Picture 9" descr="C:\Users\huangjp\AppData\Roaming\Tencent\Users\819374518\QQ\WinTemp\RichOle\~OEC4O3)N_)$(T3EZJ6YR~L.png">
            <a:extLst>
              <a:ext uri="{FF2B5EF4-FFF2-40B4-BE49-F238E27FC236}">
                <a16:creationId xmlns:a16="http://schemas.microsoft.com/office/drawing/2014/main" id="{0DC40015-6549-BA40-85AB-0CEC93CC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1280" y="1099137"/>
            <a:ext cx="1636654" cy="2565564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E23B602-3221-5240-91BD-A1A3ACC84BFC}"/>
              </a:ext>
            </a:extLst>
          </p:cNvPr>
          <p:cNvSpPr txBox="1"/>
          <p:nvPr/>
        </p:nvSpPr>
        <p:spPr>
          <a:xfrm>
            <a:off x="684075" y="488632"/>
            <a:ext cx="1709596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</a:t>
            </a:r>
            <a:r>
              <a:rPr lang="en-US" sz="1500" b="1" dirty="0">
                <a:solidFill>
                  <a:schemeClr val="tx1"/>
                </a:solidFill>
                <a:latin typeface="Arial Narrow" pitchFamily="34" charset="0"/>
                <a:cs typeface="Microsoft Sans Serif" pitchFamily="34" charset="0"/>
              </a:rPr>
              <a:t>LSC-252PL</a:t>
            </a: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2C76FF-D7B0-0642-A1A8-3AD027182A6B}"/>
              </a:ext>
            </a:extLst>
          </p:cNvPr>
          <p:cNvSpPr txBox="1"/>
          <p:nvPr/>
        </p:nvSpPr>
        <p:spPr>
          <a:xfrm>
            <a:off x="197662" y="3924987"/>
            <a:ext cx="5357155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Continuous duty and easy access handle for portability.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Corrosion-resistant, reinforced thermoplastic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Bottom suction design filters debris and removes water down to ¼” from surface.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¾” NPT discharge, 1 ¼” adapter included.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Top discharge design.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year warranty.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52F5ED-159C-344F-9117-245A7E495DD2}"/>
              </a:ext>
            </a:extLst>
          </p:cNvPr>
          <p:cNvSpPr txBox="1"/>
          <p:nvPr/>
        </p:nvSpPr>
        <p:spPr>
          <a:xfrm>
            <a:off x="2508660" y="416650"/>
            <a:ext cx="2631981" cy="301157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1/3 HP Submersible Utility Pump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BFD506C-8D28-6F43-912C-C49A040BD623}"/>
              </a:ext>
            </a:extLst>
          </p:cNvPr>
          <p:cNvGraphicFramePr>
            <a:graphicFrameLocks noGrp="1"/>
          </p:cNvGraphicFramePr>
          <p:nvPr/>
        </p:nvGraphicFramePr>
        <p:xfrm>
          <a:off x="628651" y="5621658"/>
          <a:ext cx="7886701" cy="342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47730234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82372273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423957706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6488093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4233375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4767463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03569661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63131621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91180571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836587398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664227887"/>
                    </a:ext>
                  </a:extLst>
                </a:gridCol>
              </a:tblGrid>
              <a:tr h="1712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HP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Voltage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Discharge NPT(In)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Max.Head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3305489"/>
                  </a:ext>
                </a:extLst>
              </a:tr>
              <a:tr h="1712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668499"/>
                  </a:ext>
                </a:extLst>
              </a:tr>
            </a:tbl>
          </a:graphicData>
        </a:graphic>
      </p:graphicFrame>
      <p:sp>
        <p:nvSpPr>
          <p:cNvPr id="16" name="Slide Number Placeholder 3">
            <a:extLst>
              <a:ext uri="{FF2B5EF4-FFF2-40B4-BE49-F238E27FC236}">
                <a16:creationId xmlns:a16="http://schemas.microsoft.com/office/drawing/2014/main" id="{7CA54819-1712-4FD9-90DA-D58178823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7825" y="6429787"/>
            <a:ext cx="486462" cy="365125"/>
          </a:xfrm>
        </p:spPr>
        <p:txBody>
          <a:bodyPr/>
          <a:lstStyle/>
          <a:p>
            <a:fld id="{15DD5A7D-0D32-F44A-B605-4AF64545AB22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C78878E1-06A4-7AC2-14CD-C95473B6B7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58669" y="6438083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7110" y="3606012"/>
            <a:ext cx="3486890" cy="1922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E499E0-5D03-3FFF-6DA8-42CD89EF65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660" y="1619409"/>
            <a:ext cx="748747" cy="3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52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22CD-9E77-4244-B7AF-734640CC9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164A962A-D5D7-2D4A-A935-D04FBD60B242}"/>
              </a:ext>
            </a:extLst>
          </p:cNvPr>
          <p:cNvSpPr txBox="1">
            <a:spLocks/>
          </p:cNvSpPr>
          <p:nvPr/>
        </p:nvSpPr>
        <p:spPr>
          <a:xfrm>
            <a:off x="471556" y="3408218"/>
            <a:ext cx="3048000" cy="175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119569" indent="-11956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  <a:defRPr sz="1100" b="0" kern="1200">
                <a:solidFill>
                  <a:schemeClr val="tx1"/>
                </a:solidFill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4919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38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758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677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5970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516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435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355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79"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Features &amp; Benefits: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For use with shallow well within 25ft.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Durable cast iron pump body.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Built-in automatic thermal overload protection.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Dual voltage motor (115/230V), Factory set for 230V.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Pressure switch pre-set at 30-50 PSI.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1 ¼” NPT discharge and 1” NPT discharge.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NEMA Motor.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3-year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7EC0D-00C7-AF45-93E5-1BD6CC2918CB}"/>
              </a:ext>
            </a:extLst>
          </p:cNvPr>
          <p:cNvSpPr txBox="1"/>
          <p:nvPr/>
        </p:nvSpPr>
        <p:spPr>
          <a:xfrm>
            <a:off x="2769852" y="338046"/>
            <a:ext cx="2679482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2386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 HP Dual Voltage Cast Iron Shallow Well Jet Pump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E11B6-712C-BC45-8B46-91C993E0EA25}"/>
              </a:ext>
            </a:extLst>
          </p:cNvPr>
          <p:cNvSpPr txBox="1"/>
          <p:nvPr/>
        </p:nvSpPr>
        <p:spPr>
          <a:xfrm>
            <a:off x="246415" y="302486"/>
            <a:ext cx="1570183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#UJM100-2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CEC90A-AAF9-DA4B-AC50-F6CE1B1FD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04736"/>
              </p:ext>
            </p:extLst>
          </p:nvPr>
        </p:nvGraphicFramePr>
        <p:xfrm>
          <a:off x="471556" y="5299096"/>
          <a:ext cx="7886701" cy="655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4589525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62796813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31541330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4761918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43756643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90531138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515061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1101519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615429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19675581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064501360"/>
                    </a:ext>
                  </a:extLst>
                </a:gridCol>
              </a:tblGrid>
              <a:tr h="218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899645"/>
                  </a:ext>
                </a:extLst>
              </a:tr>
              <a:tr h="2184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130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470253"/>
                  </a:ext>
                </a:extLst>
              </a:tr>
              <a:tr h="2184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UJM100-2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115/230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16/8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1550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1270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180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893998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8C41270-EC69-384D-B07A-F05A890710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5390819"/>
              </p:ext>
            </p:extLst>
          </p:nvPr>
        </p:nvGraphicFramePr>
        <p:xfrm>
          <a:off x="5632862" y="477596"/>
          <a:ext cx="3271425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366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150059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NPT 1 1/4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Power Cord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22.3*13.6*11.6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435D33E9-0710-0E10-B5D4-5154C3A629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09242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BDD28A-26CA-7D5B-105B-FAD3452BD8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492" y="1056279"/>
            <a:ext cx="3152889" cy="1971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DFD19-B711-FDDA-B9D5-339A7FDB6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9428" y="1940575"/>
            <a:ext cx="748747" cy="39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AABE9F-3753-39B1-A32D-8951A65F55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510" t="7298" b="64288"/>
          <a:stretch/>
        </p:blipFill>
        <p:spPr>
          <a:xfrm>
            <a:off x="5623240" y="3633394"/>
            <a:ext cx="1981200" cy="14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8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E5C258-3BDD-444F-80F6-D48CE8BED4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A34205-4805-3E4C-ADF8-8A80D37E1757}"/>
              </a:ext>
            </a:extLst>
          </p:cNvPr>
          <p:cNvSpPr txBox="1"/>
          <p:nvPr/>
        </p:nvSpPr>
        <p:spPr>
          <a:xfrm>
            <a:off x="278771" y="3661100"/>
            <a:ext cx="4440237" cy="17784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stainless-steel volute with front drain plug.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Permanent split capacitor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Reinforced thermoplastic impeller and corrosion resistant diffuser.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Carbon/Ceramic mechanical seal.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On/Off Switch.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6ft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FFE588-DABA-164F-9E90-C2867F9C1CEC}"/>
              </a:ext>
            </a:extLst>
          </p:cNvPr>
          <p:cNvSpPr txBox="1"/>
          <p:nvPr/>
        </p:nvSpPr>
        <p:spPr>
          <a:xfrm>
            <a:off x="2383582" y="219296"/>
            <a:ext cx="3052121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 1 ½ HP Irrigation/Lawn Sprinkler Pump</a:t>
            </a:r>
          </a:p>
        </p:txBody>
      </p:sp>
      <p:pic>
        <p:nvPicPr>
          <p:cNvPr id="8" name="Picture 1" descr="age17image5062272">
            <a:extLst>
              <a:ext uri="{FF2B5EF4-FFF2-40B4-BE49-F238E27FC236}">
                <a16:creationId xmlns:a16="http://schemas.microsoft.com/office/drawing/2014/main" id="{55249114-63D0-C045-96E6-F5180ACB0B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5978" y="2728247"/>
            <a:ext cx="534389" cy="5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3A69634-5FAE-0140-9DCC-3267C1CA1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214026"/>
              </p:ext>
            </p:extLst>
          </p:nvPr>
        </p:nvGraphicFramePr>
        <p:xfrm>
          <a:off x="5741724" y="150652"/>
          <a:ext cx="2915387" cy="3185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9325">
                  <a:extLst>
                    <a:ext uri="{9D8B030D-6E8A-4147-A177-3AD203B41FA5}">
                      <a16:colId xmlns:a16="http://schemas.microsoft.com/office/drawing/2014/main" val="3317141219"/>
                    </a:ext>
                  </a:extLst>
                </a:gridCol>
                <a:gridCol w="1916062">
                  <a:extLst>
                    <a:ext uri="{9D8B030D-6E8A-4147-A177-3AD203B41FA5}">
                      <a16:colId xmlns:a16="http://schemas.microsoft.com/office/drawing/2014/main" val="2824175185"/>
                    </a:ext>
                  </a:extLst>
                </a:gridCol>
              </a:tblGrid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2553012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54790428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8918002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ZL102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80264049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Stainless</a:t>
                      </a:r>
                      <a:r>
                        <a:rPr lang="en-CA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steel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99041679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Water-proof switch _KCD4(UL)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7894846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77200045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9693290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3020115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0407760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YY-3_3C*SJTW 16AWG*6.6ft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52440218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23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4597556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28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40657585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15.4*9.9*10.8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68849022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4000 Hours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89543014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Aluminum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3643429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82406041"/>
                  </a:ext>
                </a:extLst>
              </a:tr>
              <a:tr h="1618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ETL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6829513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1F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45278" y="2003546"/>
            <a:ext cx="2253835" cy="144940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4710C7F-1941-8B46-BDC7-F27E975621D3}"/>
              </a:ext>
            </a:extLst>
          </p:cNvPr>
          <p:cNvSpPr txBox="1"/>
          <p:nvPr/>
        </p:nvSpPr>
        <p:spPr>
          <a:xfrm>
            <a:off x="182771" y="306160"/>
            <a:ext cx="1643060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#XKJ-1105S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7960F16-EC80-1944-9DB0-D24CFE6DE4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471470"/>
              </p:ext>
            </p:extLst>
          </p:nvPr>
        </p:nvGraphicFramePr>
        <p:xfrm>
          <a:off x="278771" y="5480457"/>
          <a:ext cx="7886701" cy="7393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121143527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235551698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466192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75428063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79385614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505892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24037538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85422141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1083170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3174448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086543160"/>
                    </a:ext>
                  </a:extLst>
                </a:gridCol>
              </a:tblGrid>
              <a:tr h="24646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solidFill>
                            <a:schemeClr val="tx1"/>
                          </a:solidFill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32721651"/>
                  </a:ext>
                </a:extLst>
              </a:tr>
              <a:tr h="246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 ft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000" b="1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473701"/>
                  </a:ext>
                </a:extLst>
              </a:tr>
              <a:tr h="246466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XKJ-1105S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1-1/2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1200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10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en-CA" sz="1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60974192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0E105AA3-7390-60C5-7405-9450FB4093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96886" y="6452131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8858CA-E30A-2F82-9DAD-36440BA809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1724" y="3408222"/>
            <a:ext cx="2676101" cy="1980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DAB869-F140-D3F7-AA50-2EDBD23E54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77" y="966164"/>
            <a:ext cx="2141363" cy="17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98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22CD-9E77-4244-B7AF-734640CC9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164A962A-D5D7-2D4A-A935-D04FBD60B242}"/>
              </a:ext>
            </a:extLst>
          </p:cNvPr>
          <p:cNvSpPr txBox="1">
            <a:spLocks/>
          </p:cNvSpPr>
          <p:nvPr/>
        </p:nvSpPr>
        <p:spPr>
          <a:xfrm>
            <a:off x="471556" y="3408218"/>
            <a:ext cx="3048000" cy="175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119569" indent="-11956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  <a:defRPr sz="1100" b="0" kern="1200">
                <a:solidFill>
                  <a:schemeClr val="tx1"/>
                </a:solidFill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4919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38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758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677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5970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516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435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355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79"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Features &amp; Benefits: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For use with shallow well within 25ft.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Durable cast iron pump body.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Built-in automatic thermal overload protection.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Dual voltage motor (115/230V), Factory wired for 230V.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Pressure switch pre-set at 30-50 PSI.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1 ¼” NPT suction and 1” NPT discharge.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2-year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7EC0D-00C7-AF45-93E5-1BD6CC2918CB}"/>
              </a:ext>
            </a:extLst>
          </p:cNvPr>
          <p:cNvSpPr txBox="1"/>
          <p:nvPr/>
        </p:nvSpPr>
        <p:spPr>
          <a:xfrm>
            <a:off x="2720426" y="338046"/>
            <a:ext cx="2679482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2386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1/2HP Dual Voltage Cast Iron Shallow Well Jet Pump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E11B6-712C-BC45-8B46-91C993E0EA25}"/>
              </a:ext>
            </a:extLst>
          </p:cNvPr>
          <p:cNvSpPr txBox="1"/>
          <p:nvPr/>
        </p:nvSpPr>
        <p:spPr>
          <a:xfrm>
            <a:off x="122847" y="302486"/>
            <a:ext cx="1436194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#UJM50-1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5C71A8-AA87-BD42-9066-641FAA516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907386"/>
              </p:ext>
            </p:extLst>
          </p:nvPr>
        </p:nvGraphicFramePr>
        <p:xfrm>
          <a:off x="5632862" y="338046"/>
          <a:ext cx="3271425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366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150059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NPT1-1/4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Power Cord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Package Size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 x 10.5 x 9.5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Copper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2B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0222" y="1679832"/>
            <a:ext cx="1937494" cy="1288999"/>
          </a:xfrm>
          <a:prstGeom prst="rect">
            <a:avLst/>
          </a:prstGeom>
          <a:noFill/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CEC90A-AAF9-DA4B-AC50-F6CE1B1FD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981441"/>
              </p:ext>
            </p:extLst>
          </p:nvPr>
        </p:nvGraphicFramePr>
        <p:xfrm>
          <a:off x="471556" y="5299096"/>
          <a:ext cx="7886701" cy="655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4589525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62796813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31541330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4761918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43756643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90531138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515061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1101519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615429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19675581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064501360"/>
                    </a:ext>
                  </a:extLst>
                </a:gridCol>
              </a:tblGrid>
              <a:tr h="218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899645"/>
                  </a:ext>
                </a:extLst>
              </a:tr>
              <a:tr h="2184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130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470253"/>
                  </a:ext>
                </a:extLst>
              </a:tr>
              <a:tr h="2184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UJM50-1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1/2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115/230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6.6/3.3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790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660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580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147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8939981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6EE8BE5E-D549-B555-14AF-E297D7DE7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185674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84364-ACF3-7B81-FEFF-31CFFEB73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2862" y="3503584"/>
            <a:ext cx="2334271" cy="1787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48A0F1-6D45-098C-8145-3BBD35D546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22" y="1173224"/>
            <a:ext cx="2504746" cy="1624952"/>
          </a:xfrm>
          <a:prstGeom prst="rect">
            <a:avLst/>
          </a:prstGeom>
        </p:spPr>
      </p:pic>
      <p:pic>
        <p:nvPicPr>
          <p:cNvPr id="11" name="Picture 10" descr="age10image5028784">
            <a:extLst>
              <a:ext uri="{FF2B5EF4-FFF2-40B4-BE49-F238E27FC236}">
                <a16:creationId xmlns:a16="http://schemas.microsoft.com/office/drawing/2014/main" id="{98C049CF-AB00-B607-74FC-10231C99B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4989" y="2468413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214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22CD-9E77-4244-B7AF-734640CC9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164A962A-D5D7-2D4A-A935-D04FBD60B242}"/>
              </a:ext>
            </a:extLst>
          </p:cNvPr>
          <p:cNvSpPr txBox="1">
            <a:spLocks/>
          </p:cNvSpPr>
          <p:nvPr/>
        </p:nvSpPr>
        <p:spPr>
          <a:xfrm>
            <a:off x="471556" y="3408218"/>
            <a:ext cx="3048000" cy="175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119569" indent="-11956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  <a:defRPr sz="1100" b="0" kern="1200">
                <a:solidFill>
                  <a:schemeClr val="tx1"/>
                </a:solidFill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4919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38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758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677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5970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516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435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355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79"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Features &amp; Benefits: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For use with shallow well within 25ft.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Durable cast iron pump body.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Built-in automatic thermal overload protection.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Dual voltage motor (115/230V), Factory wired for 230V.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Pressure switch pre-set at 30-50 PSI.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1 ¼” NPT suction and 1” NPT discharge.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2-year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7EC0D-00C7-AF45-93E5-1BD6CC2918CB}"/>
              </a:ext>
            </a:extLst>
          </p:cNvPr>
          <p:cNvSpPr txBox="1"/>
          <p:nvPr/>
        </p:nvSpPr>
        <p:spPr>
          <a:xfrm>
            <a:off x="2720426" y="338046"/>
            <a:ext cx="2679482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2386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3/4HP Dual Voltage Cast Iron Shallow Well Jet Pump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E11B6-712C-BC45-8B46-91C993E0EA25}"/>
              </a:ext>
            </a:extLst>
          </p:cNvPr>
          <p:cNvSpPr txBox="1"/>
          <p:nvPr/>
        </p:nvSpPr>
        <p:spPr>
          <a:xfrm>
            <a:off x="122847" y="302486"/>
            <a:ext cx="1436194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#UJM75-1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5C71A8-AA87-BD42-9066-641FAA5165BF}"/>
              </a:ext>
            </a:extLst>
          </p:cNvPr>
          <p:cNvGraphicFramePr>
            <a:graphicFrameLocks noGrp="1"/>
          </p:cNvGraphicFramePr>
          <p:nvPr/>
        </p:nvGraphicFramePr>
        <p:xfrm>
          <a:off x="5632862" y="338046"/>
          <a:ext cx="3271425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21366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150059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NPT1-1/4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Power Cord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Package Size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 x 10.5 x 9.5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Copper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2B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70222" y="1679832"/>
            <a:ext cx="1937494" cy="1288999"/>
          </a:xfrm>
          <a:prstGeom prst="rect">
            <a:avLst/>
          </a:prstGeom>
          <a:noFill/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CEC90A-AAF9-DA4B-AC50-F6CE1B1FD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504558"/>
              </p:ext>
            </p:extLst>
          </p:nvPr>
        </p:nvGraphicFramePr>
        <p:xfrm>
          <a:off x="471556" y="5299096"/>
          <a:ext cx="7886701" cy="655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4589525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62796813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31541330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4761918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43756643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90531138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515061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1101519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615429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19675581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064501360"/>
                    </a:ext>
                  </a:extLst>
                </a:gridCol>
              </a:tblGrid>
              <a:tr h="218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899645"/>
                  </a:ext>
                </a:extLst>
              </a:tr>
              <a:tr h="2184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130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470253"/>
                  </a:ext>
                </a:extLst>
              </a:tr>
              <a:tr h="2184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UJM75-1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¾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115/230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9/4.5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1100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920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710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500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154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8939981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6EE8BE5E-D549-B555-14AF-E297D7DE72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185674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9784364-ACF3-7B81-FEFF-31CFFEB731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2862" y="3503584"/>
            <a:ext cx="2334271" cy="17876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A14687-5A15-C613-C7D1-FB5E92266FA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22" y="1173224"/>
            <a:ext cx="2504746" cy="1624952"/>
          </a:xfrm>
          <a:prstGeom prst="rect">
            <a:avLst/>
          </a:prstGeom>
        </p:spPr>
      </p:pic>
      <p:pic>
        <p:nvPicPr>
          <p:cNvPr id="11" name="Picture 10" descr="age10image5028784">
            <a:extLst>
              <a:ext uri="{FF2B5EF4-FFF2-40B4-BE49-F238E27FC236}">
                <a16:creationId xmlns:a16="http://schemas.microsoft.com/office/drawing/2014/main" id="{5478EBB2-5F3D-5670-4D1B-4759F965FF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4989" y="2468413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4810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B322CD-9E77-4244-B7AF-734640CC9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Subtitle 8">
            <a:extLst>
              <a:ext uri="{FF2B5EF4-FFF2-40B4-BE49-F238E27FC236}">
                <a16:creationId xmlns:a16="http://schemas.microsoft.com/office/drawing/2014/main" id="{164A962A-D5D7-2D4A-A935-D04FBD60B242}"/>
              </a:ext>
            </a:extLst>
          </p:cNvPr>
          <p:cNvSpPr txBox="1">
            <a:spLocks/>
          </p:cNvSpPr>
          <p:nvPr/>
        </p:nvSpPr>
        <p:spPr>
          <a:xfrm>
            <a:off x="471556" y="3408218"/>
            <a:ext cx="3048000" cy="1752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119569" indent="-11956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  <a:defRPr sz="1100" b="0" kern="1200">
                <a:solidFill>
                  <a:schemeClr val="tx1"/>
                </a:solidFill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4919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38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758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677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5970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516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435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355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79"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Features &amp; Benefits: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For use with shallow well within 25ft.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Durable cast iron pump body.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Built-in automatic thermal overload protection.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Dual voltage motor (115/230V), Factory wired for 230V.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Pressure switch pre-set at 30-50 PSI.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1 ¼” NPT </a:t>
            </a:r>
            <a:r>
              <a:rPr lang="en-US" altLang="zh-CN" dirty="0">
                <a:latin typeface="Arial" pitchFamily="34" charset="0"/>
                <a:cs typeface="Arial" pitchFamily="34" charset="0"/>
              </a:rPr>
              <a:t>suction</a:t>
            </a:r>
            <a:r>
              <a:rPr lang="en-US" dirty="0">
                <a:latin typeface="Arial" pitchFamily="34" charset="0"/>
                <a:cs typeface="Arial" pitchFamily="34" charset="0"/>
              </a:rPr>
              <a:t> and 1” NPT discharge.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2-year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D7EC0D-00C7-AF45-93E5-1BD6CC2918CB}"/>
              </a:ext>
            </a:extLst>
          </p:cNvPr>
          <p:cNvSpPr txBox="1"/>
          <p:nvPr/>
        </p:nvSpPr>
        <p:spPr>
          <a:xfrm>
            <a:off x="2386792" y="338046"/>
            <a:ext cx="2840120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2386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1HP Dual Voltage Cast Iron Shallow Well Jet Pump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9E11B6-712C-BC45-8B46-91C993E0EA25}"/>
              </a:ext>
            </a:extLst>
          </p:cNvPr>
          <p:cNvSpPr txBox="1"/>
          <p:nvPr/>
        </p:nvSpPr>
        <p:spPr>
          <a:xfrm>
            <a:off x="832992" y="246126"/>
            <a:ext cx="1526065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#UJM100-1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85C71A8-AA87-BD42-9066-641FAA516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153335"/>
              </p:ext>
            </p:extLst>
          </p:nvPr>
        </p:nvGraphicFramePr>
        <p:xfrm>
          <a:off x="5444864" y="477596"/>
          <a:ext cx="3459423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5808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273615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NPT1-1/4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33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36.5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18.5*11.7*10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Copper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6402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2B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19556" y="2164230"/>
            <a:ext cx="1869838" cy="1243988"/>
          </a:xfrm>
          <a:prstGeom prst="rect">
            <a:avLst/>
          </a:prstGeom>
          <a:noFill/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DCEC90A-AAF9-DA4B-AC50-F6CE1B1FD7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992682"/>
              </p:ext>
            </p:extLst>
          </p:nvPr>
        </p:nvGraphicFramePr>
        <p:xfrm>
          <a:off x="471556" y="5299096"/>
          <a:ext cx="7886701" cy="6553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4589525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62796813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31541330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4761918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43756643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90531138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5150617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1101519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0615429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19675581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064501360"/>
                    </a:ext>
                  </a:extLst>
                </a:gridCol>
              </a:tblGrid>
              <a:tr h="21843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HP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Voltage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GPH of water @ Total Ft. of Head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solidFill>
                            <a:schemeClr val="tx1"/>
                          </a:solidFill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2899645"/>
                  </a:ext>
                </a:extLst>
              </a:tr>
              <a:tr h="2184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100 ft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130 ft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8470253"/>
                  </a:ext>
                </a:extLst>
              </a:tr>
              <a:tr h="21843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UJM100-1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 or 230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9.6/4.8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870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164</a:t>
                      </a:r>
                      <a:endParaRPr lang="en-CA" sz="1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8939981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CDFDDBD0-475B-0CD0-21E1-B148730AE3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73647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9EAA76-B94C-31F7-758C-10A82464D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134" y="3504776"/>
            <a:ext cx="2041600" cy="1774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06CBAC-4611-6EA4-D8E8-1625F432F5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722" y="1173224"/>
            <a:ext cx="2504746" cy="1624952"/>
          </a:xfrm>
          <a:prstGeom prst="rect">
            <a:avLst/>
          </a:prstGeom>
        </p:spPr>
      </p:pic>
      <p:pic>
        <p:nvPicPr>
          <p:cNvPr id="11" name="Picture 10" descr="age10image5028784">
            <a:extLst>
              <a:ext uri="{FF2B5EF4-FFF2-40B4-BE49-F238E27FC236}">
                <a16:creationId xmlns:a16="http://schemas.microsoft.com/office/drawing/2014/main" id="{BA594660-8081-59AC-1132-7670A56EA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74989" y="2468413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4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051FA-55F6-2B4B-B9F2-573C86CA1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41154-D772-A545-B98E-D1B95B901AC9}"/>
              </a:ext>
            </a:extLst>
          </p:cNvPr>
          <p:cNvSpPr txBox="1"/>
          <p:nvPr/>
        </p:nvSpPr>
        <p:spPr>
          <a:xfrm>
            <a:off x="276478" y="3436518"/>
            <a:ext cx="3973763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shallow well applications up to 25ft water level.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deep well applications up to 25-100 feet.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pump body.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Dual voltage motor (115/230V), factory wired for 230V.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Ejector is included for deep well usage.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¼” NPT suction and 1”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98F16-5FF5-0E46-B19D-9ACA616EB230}"/>
              </a:ext>
            </a:extLst>
          </p:cNvPr>
          <p:cNvSpPr txBox="1"/>
          <p:nvPr/>
        </p:nvSpPr>
        <p:spPr>
          <a:xfrm>
            <a:off x="2656715" y="314297"/>
            <a:ext cx="2421916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½ HP Dual Voltage Cast Iron Convertible Jet Pump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B5F0A-7B0E-534D-B41B-F6D87ACD991F}"/>
              </a:ext>
            </a:extLst>
          </p:cNvPr>
          <p:cNvSpPr txBox="1"/>
          <p:nvPr/>
        </p:nvSpPr>
        <p:spPr>
          <a:xfrm>
            <a:off x="818748" y="287134"/>
            <a:ext cx="1570183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#UDPM50-1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81A287D-B947-364F-8142-223F61514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114223"/>
              </p:ext>
            </p:extLst>
          </p:nvPr>
        </p:nvGraphicFramePr>
        <p:xfrm>
          <a:off x="5308270" y="228215"/>
          <a:ext cx="3596017" cy="3278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2629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363388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NPT1-1/4 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23.9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26.5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15*10.2*9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27348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DB2BAC2-3B7B-9640-938B-5484DDD3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6842" y="2156664"/>
            <a:ext cx="1580871" cy="1051741"/>
          </a:xfrm>
          <a:prstGeom prst="rect">
            <a:avLst/>
          </a:prstGeom>
          <a:noFill/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9AA23C-9CEE-9C45-A5CB-32205EE68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521636"/>
              </p:ext>
            </p:extLst>
          </p:nvPr>
        </p:nvGraphicFramePr>
        <p:xfrm>
          <a:off x="306889" y="5383546"/>
          <a:ext cx="7886703" cy="627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143">
                  <a:extLst>
                    <a:ext uri="{9D8B030D-6E8A-4147-A177-3AD203B41FA5}">
                      <a16:colId xmlns:a16="http://schemas.microsoft.com/office/drawing/2014/main" val="272700562"/>
                    </a:ext>
                  </a:extLst>
                </a:gridCol>
                <a:gridCol w="492803">
                  <a:extLst>
                    <a:ext uri="{9D8B030D-6E8A-4147-A177-3AD203B41FA5}">
                      <a16:colId xmlns:a16="http://schemas.microsoft.com/office/drawing/2014/main" val="304038246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689807032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1099300974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401718836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1757739850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974792044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731415843"/>
                    </a:ext>
                  </a:extLst>
                </a:gridCol>
                <a:gridCol w="914181">
                  <a:extLst>
                    <a:ext uri="{9D8B030D-6E8A-4147-A177-3AD203B41FA5}">
                      <a16:colId xmlns:a16="http://schemas.microsoft.com/office/drawing/2014/main" val="4255832198"/>
                    </a:ext>
                  </a:extLst>
                </a:gridCol>
                <a:gridCol w="519765">
                  <a:extLst>
                    <a:ext uri="{9D8B030D-6E8A-4147-A177-3AD203B41FA5}">
                      <a16:colId xmlns:a16="http://schemas.microsoft.com/office/drawing/2014/main" val="3757981687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814581732"/>
                    </a:ext>
                  </a:extLst>
                </a:gridCol>
              </a:tblGrid>
              <a:tr h="18751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Model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HP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solidFill>
                            <a:schemeClr val="tx1"/>
                          </a:solidFill>
                          <a:effectLst/>
                        </a:rPr>
                        <a:t>Voltage</a:t>
                      </a:r>
                      <a:endParaRPr lang="en-CA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solidFill>
                            <a:schemeClr val="tx1"/>
                          </a:solidFill>
                          <a:effectLst/>
                        </a:rPr>
                        <a:t>AMP</a:t>
                      </a:r>
                      <a:endParaRPr lang="en-CA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solidFill>
                            <a:schemeClr val="tx1"/>
                          </a:solidFill>
                          <a:effectLst/>
                        </a:rPr>
                        <a:t>Discharge NPT(In)</a:t>
                      </a:r>
                      <a:endParaRPr lang="en-CA" sz="9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GPH of water @ Total Ft. of Head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Max.Head Ft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1836608699"/>
                  </a:ext>
                </a:extLst>
              </a:tr>
              <a:tr h="187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 ft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128 ft</a:t>
                      </a:r>
                    </a:p>
                  </a:txBody>
                  <a:tcPr marL="8273" marR="8273" marT="827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050952"/>
                  </a:ext>
                </a:extLst>
              </a:tr>
              <a:tr h="18610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UDPM50-1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1/2</a:t>
                      </a:r>
                      <a:endParaRPr lang="en-CA" sz="900" b="1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115/230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8.8/4.4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1100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950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650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/ </a:t>
                      </a:r>
                      <a:endParaRPr lang="en-CA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128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2186197769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46BCF486-4628-CD6F-23AC-09D4FD543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35102" y="640934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BF244E-17BC-A4E6-A418-D465A07191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5792" y="3586351"/>
            <a:ext cx="2042608" cy="17658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528463-D055-FC32-278D-C0DC9771F3C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43" y="1101454"/>
            <a:ext cx="2854280" cy="1606644"/>
          </a:xfrm>
          <a:prstGeom prst="rect">
            <a:avLst/>
          </a:prstGeom>
        </p:spPr>
      </p:pic>
      <p:pic>
        <p:nvPicPr>
          <p:cNvPr id="12" name="Picture 11" descr="age10image5028784">
            <a:extLst>
              <a:ext uri="{FF2B5EF4-FFF2-40B4-BE49-F238E27FC236}">
                <a16:creationId xmlns:a16="http://schemas.microsoft.com/office/drawing/2014/main" id="{AFBC515F-F532-A60F-C3D4-0E8F68C30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1492" y="2530610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19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051FA-55F6-2B4B-B9F2-573C86CA1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41154-D772-A545-B98E-D1B95B901AC9}"/>
              </a:ext>
            </a:extLst>
          </p:cNvPr>
          <p:cNvSpPr txBox="1"/>
          <p:nvPr/>
        </p:nvSpPr>
        <p:spPr>
          <a:xfrm>
            <a:off x="276478" y="3436518"/>
            <a:ext cx="3973763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shallow well applications up to 25ft water level.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deep well applications up to 25-130 feet.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pump body.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Dual voltage motor (115/230V), factory wired for 230V.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Ejector is included for deep well usage.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¼” NPT suction and 1”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98F16-5FF5-0E46-B19D-9ACA616EB230}"/>
              </a:ext>
            </a:extLst>
          </p:cNvPr>
          <p:cNvSpPr txBox="1"/>
          <p:nvPr/>
        </p:nvSpPr>
        <p:spPr>
          <a:xfrm>
            <a:off x="2656715" y="314297"/>
            <a:ext cx="2421916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3/4HP Dual Voltage Cast Iron Convertible Jet Pump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B5F0A-7B0E-534D-B41B-F6D87ACD991F}"/>
              </a:ext>
            </a:extLst>
          </p:cNvPr>
          <p:cNvSpPr txBox="1"/>
          <p:nvPr/>
        </p:nvSpPr>
        <p:spPr>
          <a:xfrm>
            <a:off x="818748" y="287134"/>
            <a:ext cx="1570183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#UDPM75-1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81A287D-B947-364F-8142-223F61514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3899289"/>
              </p:ext>
            </p:extLst>
          </p:nvPr>
        </p:nvGraphicFramePr>
        <p:xfrm>
          <a:off x="5308270" y="228215"/>
          <a:ext cx="3596017" cy="3358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32629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363388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NPT1-1/4 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30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35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16.3*11.4*9.6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353488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7674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DB2BAC2-3B7B-9640-938B-5484DDD3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26842" y="2156664"/>
            <a:ext cx="1580871" cy="1051741"/>
          </a:xfrm>
          <a:prstGeom prst="rect">
            <a:avLst/>
          </a:prstGeom>
          <a:noFill/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19AA23C-9CEE-9C45-A5CB-32205EE68F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57156"/>
              </p:ext>
            </p:extLst>
          </p:nvPr>
        </p:nvGraphicFramePr>
        <p:xfrm>
          <a:off x="306889" y="5383546"/>
          <a:ext cx="7886703" cy="63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1143">
                  <a:extLst>
                    <a:ext uri="{9D8B030D-6E8A-4147-A177-3AD203B41FA5}">
                      <a16:colId xmlns:a16="http://schemas.microsoft.com/office/drawing/2014/main" val="272700562"/>
                    </a:ext>
                  </a:extLst>
                </a:gridCol>
                <a:gridCol w="492803">
                  <a:extLst>
                    <a:ext uri="{9D8B030D-6E8A-4147-A177-3AD203B41FA5}">
                      <a16:colId xmlns:a16="http://schemas.microsoft.com/office/drawing/2014/main" val="304038246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689807032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1099300974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401718836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1757739850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974792044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731415843"/>
                    </a:ext>
                  </a:extLst>
                </a:gridCol>
                <a:gridCol w="914181">
                  <a:extLst>
                    <a:ext uri="{9D8B030D-6E8A-4147-A177-3AD203B41FA5}">
                      <a16:colId xmlns:a16="http://schemas.microsoft.com/office/drawing/2014/main" val="4255832198"/>
                    </a:ext>
                  </a:extLst>
                </a:gridCol>
                <a:gridCol w="519765">
                  <a:extLst>
                    <a:ext uri="{9D8B030D-6E8A-4147-A177-3AD203B41FA5}">
                      <a16:colId xmlns:a16="http://schemas.microsoft.com/office/drawing/2014/main" val="3757981687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814581732"/>
                    </a:ext>
                  </a:extLst>
                </a:gridCol>
              </a:tblGrid>
              <a:tr h="18751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Model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HP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Voltage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AMP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Discharge NPT(In)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GPH of water @ Total Ft. of Head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Max.Head Ft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1836608699"/>
                  </a:ext>
                </a:extLst>
              </a:tr>
              <a:tr h="187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130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6050952"/>
                  </a:ext>
                </a:extLst>
              </a:tr>
              <a:tr h="2647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UDPM75-1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3/4</a:t>
                      </a:r>
                      <a:endParaRPr lang="en-CA" sz="9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115/230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12.6/6.3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1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1400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1220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900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430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125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sz="9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147</a:t>
                      </a: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2186197769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31CC4FC3-A85A-0C9B-2333-44F12C90D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46313" y="641373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3FCED1-D4D3-F9B4-EBF1-8AB41451F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7056" y="3790772"/>
            <a:ext cx="2607709" cy="15726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88F9B2-3C3B-5D33-9D8F-41F95FDAD92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43" y="1101454"/>
            <a:ext cx="2854280" cy="1606644"/>
          </a:xfrm>
          <a:prstGeom prst="rect">
            <a:avLst/>
          </a:prstGeom>
        </p:spPr>
      </p:pic>
      <p:pic>
        <p:nvPicPr>
          <p:cNvPr id="12" name="Picture 11" descr="age10image5028784">
            <a:extLst>
              <a:ext uri="{FF2B5EF4-FFF2-40B4-BE49-F238E27FC236}">
                <a16:creationId xmlns:a16="http://schemas.microsoft.com/office/drawing/2014/main" id="{ED8047A1-DF0D-2D27-B67D-162E4F66AB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91492" y="2530610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183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051FA-55F6-2B4B-B9F2-573C86CA13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241154-D772-A545-B98E-D1B95B901AC9}"/>
              </a:ext>
            </a:extLst>
          </p:cNvPr>
          <p:cNvSpPr txBox="1"/>
          <p:nvPr/>
        </p:nvSpPr>
        <p:spPr>
          <a:xfrm>
            <a:off x="276478" y="3436518"/>
            <a:ext cx="3973763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shallow well applications up to 25ft water level.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deep well applications up to 25-310 feet.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pump body.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Dual voltage motor (115/230V), factory wired for 230V.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Ejector is included for deep well usage.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¼” NPT suction and 1”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598F16-5FF5-0E46-B19D-9ACA616EB230}"/>
              </a:ext>
            </a:extLst>
          </p:cNvPr>
          <p:cNvSpPr txBox="1"/>
          <p:nvPr/>
        </p:nvSpPr>
        <p:spPr>
          <a:xfrm>
            <a:off x="2483719" y="314297"/>
            <a:ext cx="2631981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1HP Dual Voltage Cast Iron Convertible Jet Pump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8B5F0A-7B0E-534D-B41B-F6D87ACD991F}"/>
              </a:ext>
            </a:extLst>
          </p:cNvPr>
          <p:cNvSpPr txBox="1"/>
          <p:nvPr/>
        </p:nvSpPr>
        <p:spPr>
          <a:xfrm>
            <a:off x="642223" y="314297"/>
            <a:ext cx="1660054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#UDPM100-1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81A287D-B947-364F-8142-223F615140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349764"/>
              </p:ext>
            </p:extLst>
          </p:nvPr>
        </p:nvGraphicFramePr>
        <p:xfrm>
          <a:off x="5297143" y="192589"/>
          <a:ext cx="3466848" cy="3161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352">
                  <a:extLst>
                    <a:ext uri="{9D8B030D-6E8A-4147-A177-3AD203B41FA5}">
                      <a16:colId xmlns:a16="http://schemas.microsoft.com/office/drawing/2014/main" val="3122229777"/>
                    </a:ext>
                  </a:extLst>
                </a:gridCol>
                <a:gridCol w="2278496">
                  <a:extLst>
                    <a:ext uri="{9D8B030D-6E8A-4147-A177-3AD203B41FA5}">
                      <a16:colId xmlns:a16="http://schemas.microsoft.com/office/drawing/2014/main" val="3495557876"/>
                    </a:ext>
                  </a:extLst>
                </a:gridCol>
              </a:tblGrid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NPT1-1/4 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42590544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81001382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3471661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5796055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Pump Body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6245647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135725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04332344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89924781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706160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49785538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9195606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33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22475683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36.5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33537284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16.3*11.4*9.6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66025891"/>
                  </a:ext>
                </a:extLst>
              </a:tr>
              <a:tr h="311465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55649789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36984039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4128285"/>
                  </a:ext>
                </a:extLst>
              </a:tr>
              <a:tr h="155733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456542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DB2BAC2-3B7B-9640-938B-5484DDD3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98368" y="2132302"/>
            <a:ext cx="1752195" cy="1165721"/>
          </a:xfrm>
          <a:prstGeom prst="rect">
            <a:avLst/>
          </a:prstGeom>
          <a:noFill/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FFD761F-453A-5145-8D99-B59A8E99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678877"/>
              </p:ext>
            </p:extLst>
          </p:nvPr>
        </p:nvGraphicFramePr>
        <p:xfrm>
          <a:off x="276477" y="5461394"/>
          <a:ext cx="7886703" cy="6397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7415">
                  <a:extLst>
                    <a:ext uri="{9D8B030D-6E8A-4147-A177-3AD203B41FA5}">
                      <a16:colId xmlns:a16="http://schemas.microsoft.com/office/drawing/2014/main" val="4060427909"/>
                    </a:ext>
                  </a:extLst>
                </a:gridCol>
                <a:gridCol w="536531">
                  <a:extLst>
                    <a:ext uri="{9D8B030D-6E8A-4147-A177-3AD203B41FA5}">
                      <a16:colId xmlns:a16="http://schemas.microsoft.com/office/drawing/2014/main" val="2134230943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487969111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1200062399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145403054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2651055983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998451534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1829657141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3475091028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331940629"/>
                    </a:ext>
                  </a:extLst>
                </a:gridCol>
                <a:gridCol w="716973">
                  <a:extLst>
                    <a:ext uri="{9D8B030D-6E8A-4147-A177-3AD203B41FA5}">
                      <a16:colId xmlns:a16="http://schemas.microsoft.com/office/drawing/2014/main" val="907842636"/>
                    </a:ext>
                  </a:extLst>
                </a:gridCol>
              </a:tblGrid>
              <a:tr h="18751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Model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HP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Voltage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AMP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Discharge NPT(In)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gridSpan="5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GPH of water @ Total Ft. of Head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Max.Head Ft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848656614"/>
                  </a:ext>
                </a:extLst>
              </a:tr>
              <a:tr h="18751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5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35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70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100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130 ft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247462"/>
                  </a:ext>
                </a:extLst>
              </a:tr>
              <a:tr h="2647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UDPM100-1</a:t>
                      </a: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1</a:t>
                      </a:r>
                      <a:endParaRPr lang="en-CA" sz="9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115 /230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15.4/7.7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>
                          <a:effectLst/>
                        </a:rPr>
                        <a:t>1</a:t>
                      </a:r>
                      <a:endParaRPr lang="en-CA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1400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1320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1050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790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310</a:t>
                      </a:r>
                      <a:endParaRPr lang="en-CA" sz="9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273" marR="8273" marT="8273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CA" sz="900" u="none" strike="noStrike" dirty="0">
                          <a:effectLst/>
                        </a:rPr>
                        <a:t>164</a:t>
                      </a:r>
                      <a:endParaRPr lang="en-CA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273" marR="8273" marT="8273" marB="0" anchor="ctr"/>
                </a:tc>
                <a:extLst>
                  <a:ext uri="{0D108BD9-81ED-4DB2-BD59-A6C34878D82A}">
                    <a16:rowId xmlns:a16="http://schemas.microsoft.com/office/drawing/2014/main" val="2853580160"/>
                  </a:ext>
                </a:extLst>
              </a:tr>
            </a:tbl>
          </a:graphicData>
        </a:graphic>
      </p:graphicFrame>
      <p:pic>
        <p:nvPicPr>
          <p:cNvPr id="3" name="图片 12" descr="logo+利欧.png">
            <a:extLst>
              <a:ext uri="{FF2B5EF4-FFF2-40B4-BE49-F238E27FC236}">
                <a16:creationId xmlns:a16="http://schemas.microsoft.com/office/drawing/2014/main" id="{D8C7B37C-59DB-E7AD-92F5-EF8171C80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99531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700" y="3436518"/>
            <a:ext cx="3362147" cy="1915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84A84-6179-4612-4EA7-49FB96A293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743" y="1101454"/>
            <a:ext cx="2854280" cy="1606644"/>
          </a:xfrm>
          <a:prstGeom prst="rect">
            <a:avLst/>
          </a:prstGeom>
        </p:spPr>
      </p:pic>
      <p:pic>
        <p:nvPicPr>
          <p:cNvPr id="13" name="Picture 12" descr="age10image5028784">
            <a:extLst>
              <a:ext uri="{FF2B5EF4-FFF2-40B4-BE49-F238E27FC236}">
                <a16:creationId xmlns:a16="http://schemas.microsoft.com/office/drawing/2014/main" id="{30D366B7-0C73-A3DD-105C-41E7C8FC3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922" y="2530610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4170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363A4-F0AB-4B42-B86A-5A92D089E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0CC84F-83F1-124E-85B0-29AC6E90B891}"/>
              </a:ext>
            </a:extLst>
          </p:cNvPr>
          <p:cNvSpPr txBox="1"/>
          <p:nvPr/>
        </p:nvSpPr>
        <p:spPr>
          <a:xfrm>
            <a:off x="1951894" y="266796"/>
            <a:ext cx="3783887" cy="301157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 1 ½ HP Stainless Steel Tankless Booster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E275EC-144F-154D-9D4A-92B7715C3BB5}"/>
              </a:ext>
            </a:extLst>
          </p:cNvPr>
          <p:cNvSpPr txBox="1"/>
          <p:nvPr/>
        </p:nvSpPr>
        <p:spPr>
          <a:xfrm>
            <a:off x="66230" y="236358"/>
            <a:ext cx="1706786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#XKJ-1104SE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75C2BA-DE90-644B-9E93-DB8AF81CADA9}"/>
              </a:ext>
            </a:extLst>
          </p:cNvPr>
          <p:cNvSpPr txBox="1"/>
          <p:nvPr/>
        </p:nvSpPr>
        <p:spPr>
          <a:xfrm>
            <a:off x="237148" y="3310489"/>
            <a:ext cx="4346728" cy="17784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shallow well applications up to 164ft water level.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/>
              <a:t>Mounted with a pressure regulator.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/>
              <a:t>Electronic system eliminates the conventional tanks &amp; pressure switch.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/>
              <a:t> Regulates and controls rate and flow of water.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/>
              <a:t>Protects pumps from running dry when low water level in well.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/>
              <a:t>6ft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/>
              <a:t>2-year warranty.</a:t>
            </a:r>
          </a:p>
          <a:p>
            <a:pPr defTabSz="913179">
              <a:buClr>
                <a:schemeClr val="accent3"/>
              </a:buClr>
              <a:buSzPct val="76000"/>
            </a:pPr>
            <a:endParaRPr lang="en-US" sz="1100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1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636662" y="1162530"/>
            <a:ext cx="2050004" cy="1715212"/>
          </a:xfrm>
          <a:prstGeom prst="rect">
            <a:avLst/>
          </a:prstGeom>
          <a:noFill/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366FCBE-6C39-154E-9178-C38ABDDB73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101219"/>
              </p:ext>
            </p:extLst>
          </p:nvPr>
        </p:nvGraphicFramePr>
        <p:xfrm>
          <a:off x="5864204" y="165066"/>
          <a:ext cx="3040083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2068">
                  <a:extLst>
                    <a:ext uri="{9D8B030D-6E8A-4147-A177-3AD203B41FA5}">
                      <a16:colId xmlns:a16="http://schemas.microsoft.com/office/drawing/2014/main" val="222744293"/>
                    </a:ext>
                  </a:extLst>
                </a:gridCol>
                <a:gridCol w="1998015">
                  <a:extLst>
                    <a:ext uri="{9D8B030D-6E8A-4147-A177-3AD203B41FA5}">
                      <a16:colId xmlns:a16="http://schemas.microsoft.com/office/drawing/2014/main" val="4177373903"/>
                    </a:ext>
                  </a:extLst>
                </a:gridCol>
              </a:tblGrid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Inlet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86702779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86253004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4453999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304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90971287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Water-proof switch _KCD4(UL)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1138830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95126101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61328557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0456726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4477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16AWG*6.4ft（16AWG*1.6ft）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34558353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Net Weight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22.7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8374233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Gross Weight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25.4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88964392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24.9*11.02*10.83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83582143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4000 Hours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3482119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Aluminum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12411594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67045605"/>
                  </a:ext>
                </a:extLst>
              </a:tr>
              <a:tr h="15689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ETL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7238627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3D9F54F-C17A-A144-BBC3-FC2A3EA22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2358797"/>
              </p:ext>
            </p:extLst>
          </p:nvPr>
        </p:nvGraphicFramePr>
        <p:xfrm>
          <a:off x="640525" y="5833296"/>
          <a:ext cx="7886701" cy="5964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335667396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742221809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103152295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250961199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23451628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46114928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7451497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19569906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58153032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64480564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284304177"/>
                    </a:ext>
                  </a:extLst>
                </a:gridCol>
              </a:tblGrid>
              <a:tr h="19883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Model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95468203"/>
                  </a:ext>
                </a:extLst>
              </a:tr>
              <a:tr h="1988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40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60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80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3731993"/>
                  </a:ext>
                </a:extLst>
              </a:tr>
              <a:tr h="19883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XKJ-1104SE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1-1/2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1210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980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850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164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066922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226599E-48F9-D5DF-E139-8263688621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09" t="13099" r="62877" b="40042"/>
          <a:stretch/>
        </p:blipFill>
        <p:spPr>
          <a:xfrm>
            <a:off x="575009" y="839137"/>
            <a:ext cx="1716577" cy="2106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4DF6B9-6F01-ABA0-311A-C2707D81AD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19" t="6013" b="64288"/>
          <a:stretch/>
        </p:blipFill>
        <p:spPr>
          <a:xfrm>
            <a:off x="5864204" y="3310489"/>
            <a:ext cx="2663022" cy="2114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180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04A9B-1732-1347-B599-C85AB625C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7A679-E9B5-0744-8B9D-E284FBD6A4E1}"/>
              </a:ext>
            </a:extLst>
          </p:cNvPr>
          <p:cNvSpPr txBox="1"/>
          <p:nvPr/>
        </p:nvSpPr>
        <p:spPr>
          <a:xfrm>
            <a:off x="2467273" y="343042"/>
            <a:ext cx="3008333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½ HP Shallow Well Jet Pump C/W Pressure Tank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9B59-6A88-624F-83F9-8EA2AB25F97F}"/>
              </a:ext>
            </a:extLst>
          </p:cNvPr>
          <p:cNvSpPr txBox="1"/>
          <p:nvPr/>
        </p:nvSpPr>
        <p:spPr>
          <a:xfrm>
            <a:off x="677419" y="323787"/>
            <a:ext cx="1686197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#UJM50-1A3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16BA0-8A6F-8A41-9CFA-E5C56E3A157B}"/>
              </a:ext>
            </a:extLst>
          </p:cNvPr>
          <p:cNvSpPr txBox="1"/>
          <p:nvPr/>
        </p:nvSpPr>
        <p:spPr>
          <a:xfrm>
            <a:off x="257595" y="3161996"/>
            <a:ext cx="3973763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shallow well applications up to 25ft water level.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pump housing.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thermal overload protection.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Fully automatic water supply.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Dedicated priming port for volute filling.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¼” NPT suction and 1”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Complete with 6-gallon tank.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2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00776" y="1348296"/>
            <a:ext cx="1229321" cy="1430897"/>
          </a:xfrm>
          <a:prstGeom prst="rect">
            <a:avLst/>
          </a:prstGeom>
          <a:noFill/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81CE6AB-2D54-CA48-8EC5-99AC36FA3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0994140"/>
              </p:ext>
            </p:extLst>
          </p:nvPr>
        </p:nvGraphicFramePr>
        <p:xfrm>
          <a:off x="288007" y="5481803"/>
          <a:ext cx="7886701" cy="6437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57117337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90270359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36687106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23042564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419859000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8883771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1040024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05261117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7423336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92828749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681062396"/>
                    </a:ext>
                  </a:extLst>
                </a:gridCol>
              </a:tblGrid>
              <a:tr h="1712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4585200"/>
                  </a:ext>
                </a:extLst>
              </a:tr>
              <a:tr h="1712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100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130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595236"/>
                  </a:ext>
                </a:extLst>
              </a:tr>
              <a:tr h="30131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u="none" strike="noStrike" dirty="0">
                          <a:effectLst/>
                          <a:latin typeface="Microsoft New Tai Lue" panose="020B0502040204020203" pitchFamily="34" charset="0"/>
                          <a:cs typeface="Microsoft New Tai Lue" panose="020B0502040204020203" pitchFamily="34" charset="0"/>
                        </a:rPr>
                        <a:t>UJM50-1A3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New Tai Lue" panose="020B0502040204020203" pitchFamily="34" charset="0"/>
                        <a:ea typeface="Microsoft YaHei UI" panose="020B0503020204020204" pitchFamily="34" charset="-122"/>
                        <a:cs typeface="Microsoft New Tai Lue" panose="020B0502040204020203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1/2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115/230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6.6/3.3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790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660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580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crosoft YaHei UI" panose="020B0503020204020204" pitchFamily="34" charset="-122"/>
                        </a:rPr>
                        <a:t>300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147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37950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AF0C3F4-9BCB-044D-AF69-252F51878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183705"/>
              </p:ext>
            </p:extLst>
          </p:nvPr>
        </p:nvGraphicFramePr>
        <p:xfrm>
          <a:off x="5586150" y="204811"/>
          <a:ext cx="3334080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2843">
                  <a:extLst>
                    <a:ext uri="{9D8B030D-6E8A-4147-A177-3AD203B41FA5}">
                      <a16:colId xmlns:a16="http://schemas.microsoft.com/office/drawing/2014/main" val="3032180774"/>
                    </a:ext>
                  </a:extLst>
                </a:gridCol>
                <a:gridCol w="2191237">
                  <a:extLst>
                    <a:ext uri="{9D8B030D-6E8A-4147-A177-3AD203B41FA5}">
                      <a16:colId xmlns:a16="http://schemas.microsoft.com/office/drawing/2014/main" val="34257499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NPT1-1/4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61895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93267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21866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Motor Housing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3156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Pump Body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991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Switch Type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00230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Impeller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0926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Seal Design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8784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Seal Material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0080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Oil Filled Motor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8653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CN" sz="1100" u="none" strike="noStrike" dirty="0">
                          <a:effectLst/>
                        </a:rPr>
                        <a:t>/</a:t>
                      </a:r>
                      <a:r>
                        <a:rPr lang="en-CA" sz="1100" u="none" strike="noStrike" dirty="0">
                          <a:effectLst/>
                        </a:rPr>
                        <a:t>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8721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19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639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21.7 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72593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22.8*15.5*21.1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90017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6062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70523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0124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720091"/>
                  </a:ext>
                </a:extLst>
              </a:tr>
            </a:tbl>
          </a:graphicData>
        </a:graphic>
      </p:graphicFrame>
      <p:pic>
        <p:nvPicPr>
          <p:cNvPr id="10" name="Picture 42">
            <a:extLst>
              <a:ext uri="{FF2B5EF4-FFF2-40B4-BE49-F238E27FC236}">
                <a16:creationId xmlns:a16="http://schemas.microsoft.com/office/drawing/2014/main" id="{4006FB07-39EF-A44E-B117-FEEDF430F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65786" y="1561425"/>
            <a:ext cx="818948" cy="121776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3B679480-FC6E-5B0B-68B7-6106EF674E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40242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152F32-E0C5-83F7-9578-3B873B622D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8263" y="3655987"/>
            <a:ext cx="2334271" cy="17876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DC12EA-5750-D646-8CB4-A0D12042A0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45" y="979502"/>
            <a:ext cx="1656938" cy="1754659"/>
          </a:xfrm>
          <a:prstGeom prst="rect">
            <a:avLst/>
          </a:prstGeom>
        </p:spPr>
      </p:pic>
      <p:pic>
        <p:nvPicPr>
          <p:cNvPr id="14" name="Picture 13" descr="age10image5028784">
            <a:extLst>
              <a:ext uri="{FF2B5EF4-FFF2-40B4-BE49-F238E27FC236}">
                <a16:creationId xmlns:a16="http://schemas.microsoft.com/office/drawing/2014/main" id="{DDC712CD-4D08-38B4-0C9A-75B8FDF16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94758" y="2244706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92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21FA9-4796-4B46-8B0B-287402B81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E9735-D9C9-7145-9F8E-0A20635B2410}"/>
              </a:ext>
            </a:extLst>
          </p:cNvPr>
          <p:cNvSpPr txBox="1"/>
          <p:nvPr/>
        </p:nvSpPr>
        <p:spPr>
          <a:xfrm>
            <a:off x="524438" y="385003"/>
            <a:ext cx="1759217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</a:t>
            </a:r>
            <a:r>
              <a:rPr lang="en-US" sz="1500" b="1" dirty="0">
                <a:solidFill>
                  <a:schemeClr val="tx1"/>
                </a:solidFill>
                <a:latin typeface="Arial Narrow" pitchFamily="34" charset="0"/>
                <a:cs typeface="Microsoft Sans Serif" pitchFamily="34" charset="0"/>
              </a:rPr>
              <a:t>LSC-256PEL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DC20A-6D7F-6747-9314-47DEFBD5640F}"/>
              </a:ext>
            </a:extLst>
          </p:cNvPr>
          <p:cNvSpPr txBox="1"/>
          <p:nvPr/>
        </p:nvSpPr>
        <p:spPr>
          <a:xfrm>
            <a:off x="2391279" y="385550"/>
            <a:ext cx="3534505" cy="301157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1/3 HP Submersible Automatic Utility Pump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4F8E4-2EDE-AC45-9851-4FCA9B5C8724}"/>
              </a:ext>
            </a:extLst>
          </p:cNvPr>
          <p:cNvSpPr txBox="1"/>
          <p:nvPr/>
        </p:nvSpPr>
        <p:spPr>
          <a:xfrm>
            <a:off x="593162" y="3661590"/>
            <a:ext cx="5011991" cy="1947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Automatically turns on when 1 ½” of water is detected; turns off when water level fall below ¼”.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Corrosion-resistant, reinforced thermoplastic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Bottom suction design filters debris and removes water down to ¼” from surface.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Permanent split capacitor motor and built-in automatic thermal overload protector.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1” NPT discharge, ¾” adapter included.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6BB2D1D-6248-6D46-A92D-F1FC3057A4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943464"/>
              </p:ext>
            </p:extLst>
          </p:nvPr>
        </p:nvGraphicFramePr>
        <p:xfrm>
          <a:off x="5878283" y="417613"/>
          <a:ext cx="2921330" cy="3185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1362">
                  <a:extLst>
                    <a:ext uri="{9D8B030D-6E8A-4147-A177-3AD203B41FA5}">
                      <a16:colId xmlns:a16="http://schemas.microsoft.com/office/drawing/2014/main" val="1435955585"/>
                    </a:ext>
                  </a:extLst>
                </a:gridCol>
                <a:gridCol w="1919968">
                  <a:extLst>
                    <a:ext uri="{9D8B030D-6E8A-4147-A177-3AD203B41FA5}">
                      <a16:colId xmlns:a16="http://schemas.microsoft.com/office/drawing/2014/main" val="337217450"/>
                    </a:ext>
                  </a:extLst>
                </a:gridCol>
              </a:tblGrid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Diameter 14.4  inches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08504966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NH3/4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87783225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26446356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ZL104+DMC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65368935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PP-GF30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02183470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93210459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PA6-GF25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5168151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Framework oil seal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57007984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Seal Material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NBR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2778548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9123933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SJTW 18AWG 10ft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39672553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9.2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5253609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10.2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5773730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Package Size(in)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8.0*7.2*12.4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17431221"/>
                  </a:ext>
                </a:extLst>
              </a:tr>
              <a:tr h="32290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4000 Hours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99056251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Aluminium</a:t>
                      </a:r>
                      <a:r>
                        <a:rPr lang="en-CA" sz="1100" b="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wire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2021939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42197149"/>
                  </a:ext>
                </a:extLst>
              </a:tr>
              <a:tr h="161452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UL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3230787"/>
                  </a:ext>
                </a:extLst>
              </a:tr>
            </a:tbl>
          </a:graphicData>
        </a:graphic>
      </p:graphicFrame>
      <p:pic>
        <p:nvPicPr>
          <p:cNvPr id="10" name="图片 15" descr="LSC-126P(lsc-256p公用线条图）">
            <a:extLst>
              <a:ext uri="{FF2B5EF4-FFF2-40B4-BE49-F238E27FC236}">
                <a16:creationId xmlns:a16="http://schemas.microsoft.com/office/drawing/2014/main" id="{00000000-0008-0000-0000-000010000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760" y="833192"/>
            <a:ext cx="1377755" cy="2402704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612BC69-5994-C145-A976-0466499B4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1752793"/>
              </p:ext>
            </p:extLst>
          </p:nvPr>
        </p:nvGraphicFramePr>
        <p:xfrm>
          <a:off x="615286" y="5689355"/>
          <a:ext cx="7886701" cy="342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259475026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38819457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128020614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273149223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41717934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2904633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63170463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2838466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51140237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919839103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209824733"/>
                    </a:ext>
                  </a:extLst>
                </a:gridCol>
              </a:tblGrid>
              <a:tr h="1712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HP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3046588"/>
                  </a:ext>
                </a:extLst>
              </a:tr>
              <a:tr h="1712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4598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2350EF8-27F5-E346-88C9-C0BEC2549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473472"/>
              </p:ext>
            </p:extLst>
          </p:nvPr>
        </p:nvGraphicFramePr>
        <p:xfrm>
          <a:off x="616912" y="6042748"/>
          <a:ext cx="7886701" cy="301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221239236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71712596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77608161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702752756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92914906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15277840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9968432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00017868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03186937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82251576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594965"/>
                    </a:ext>
                  </a:extLst>
                </a:gridCol>
              </a:tblGrid>
              <a:tr h="30131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LSC256PEL</a:t>
                      </a:r>
                      <a:endParaRPr lang="en-CA" sz="1000" b="1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1/3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CA" sz="1000" b="1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2110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1900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1700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1490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1110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33.5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2690927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9A0B1072-7278-D5FE-50B2-345950BF61B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83384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100" y="3745908"/>
            <a:ext cx="3427016" cy="1872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3E036-2E7D-3A74-F114-7A47D5DA03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23" y="906647"/>
            <a:ext cx="1759217" cy="22070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C613B5-8E8F-4BA6-9173-4C067D6131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8660" y="1619409"/>
            <a:ext cx="748747" cy="3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693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04A9B-1732-1347-B599-C85AB625C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7A679-E9B5-0744-8B9D-E284FBD6A4E1}"/>
              </a:ext>
            </a:extLst>
          </p:cNvPr>
          <p:cNvSpPr txBox="1"/>
          <p:nvPr/>
        </p:nvSpPr>
        <p:spPr>
          <a:xfrm>
            <a:off x="2467275" y="343042"/>
            <a:ext cx="2903424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 HP Shallow Well Jet Pump C/W Pressure Tank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9B59-6A88-624F-83F9-8EA2AB25F97F}"/>
              </a:ext>
            </a:extLst>
          </p:cNvPr>
          <p:cNvSpPr txBox="1"/>
          <p:nvPr/>
        </p:nvSpPr>
        <p:spPr>
          <a:xfrm>
            <a:off x="629112" y="323787"/>
            <a:ext cx="1759217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#UJM100-1A3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16BA0-8A6F-8A41-9CFA-E5C56E3A157B}"/>
              </a:ext>
            </a:extLst>
          </p:cNvPr>
          <p:cNvSpPr txBox="1"/>
          <p:nvPr/>
        </p:nvSpPr>
        <p:spPr>
          <a:xfrm>
            <a:off x="257595" y="3161996"/>
            <a:ext cx="3973763" cy="16092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For use on shallow well applications up to 25ft water level.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Durable cast iron pump housing.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thermal overload protection.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Fully automatic water supply.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Dedicated priming port for volute filling.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¼” NPT suction and 1”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Complete with 6-gallon tank.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2-year warranty.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2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75305" y="1166465"/>
            <a:ext cx="1291330" cy="1503074"/>
          </a:xfrm>
          <a:prstGeom prst="rect">
            <a:avLst/>
          </a:prstGeom>
          <a:noFill/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81CE6AB-2D54-CA48-8EC5-99AC36FA3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2699142"/>
              </p:ext>
            </p:extLst>
          </p:nvPr>
        </p:nvGraphicFramePr>
        <p:xfrm>
          <a:off x="288007" y="5481803"/>
          <a:ext cx="7886701" cy="701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57117337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90270359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36687106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230425647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419859000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8883771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31040024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05261117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47423336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992828749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681062396"/>
                    </a:ext>
                  </a:extLst>
                </a:gridCol>
              </a:tblGrid>
              <a:tr h="1712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HP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Voltage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Discharge NPT (In)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altLang="zh-CN" sz="1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GPH of water @ Total Ft. of Head</a:t>
                      </a: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Max.Head Ft</a:t>
                      </a:r>
                      <a:endParaRPr lang="en-CA" sz="1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74585200"/>
                  </a:ext>
                </a:extLst>
              </a:tr>
              <a:tr h="2288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70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100 ft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130 ft</a:t>
                      </a: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3595236"/>
                  </a:ext>
                </a:extLst>
              </a:tr>
              <a:tr h="30131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200" b="1" u="none" strike="noStrike" dirty="0">
                          <a:effectLst/>
                        </a:rPr>
                        <a:t>UJM100-1A3</a:t>
                      </a:r>
                      <a:endParaRPr lang="en-CA" sz="12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 or 230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9.6/4.8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870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540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164</a:t>
                      </a:r>
                      <a:endParaRPr lang="en-CA" altLang="zh-CN" sz="1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3795023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AF0C3F4-9BCB-044D-AF69-252F51878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228310"/>
              </p:ext>
            </p:extLst>
          </p:nvPr>
        </p:nvGraphicFramePr>
        <p:xfrm>
          <a:off x="5514899" y="216688"/>
          <a:ext cx="3334080" cy="3429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2843">
                  <a:extLst>
                    <a:ext uri="{9D8B030D-6E8A-4147-A177-3AD203B41FA5}">
                      <a16:colId xmlns:a16="http://schemas.microsoft.com/office/drawing/2014/main" val="3032180774"/>
                    </a:ext>
                  </a:extLst>
                </a:gridCol>
                <a:gridCol w="2191237">
                  <a:extLst>
                    <a:ext uri="{9D8B030D-6E8A-4147-A177-3AD203B41FA5}">
                      <a16:colId xmlns:a16="http://schemas.microsoft.com/office/drawing/2014/main" val="342574990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NPT1-1/4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1618955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093267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821866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931565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HT200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69912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Press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100230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PPO-GF30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0926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Mechanical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38784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Graphite &amp; Ceramic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200801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786539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/ 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87215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29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86395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32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72593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20.3*12.4*22.3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900175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60621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Copper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70523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990124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720091"/>
                  </a:ext>
                </a:extLst>
              </a:tr>
            </a:tbl>
          </a:graphicData>
        </a:graphic>
      </p:graphicFrame>
      <p:pic>
        <p:nvPicPr>
          <p:cNvPr id="10" name="Picture 42">
            <a:extLst>
              <a:ext uri="{FF2B5EF4-FFF2-40B4-BE49-F238E27FC236}">
                <a16:creationId xmlns:a16="http://schemas.microsoft.com/office/drawing/2014/main" id="{C4CCFE27-6F63-A943-A09E-DE3E0ABE7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48069" y="1443919"/>
            <a:ext cx="818948" cy="121776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68815A43-C20E-4025-696E-BA5EC04CBA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63194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F88704-C2C7-FCC5-B7D8-F5BB1EFBC9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36068" y="3674112"/>
            <a:ext cx="2041600" cy="1774260"/>
          </a:xfrm>
          <a:prstGeom prst="rect">
            <a:avLst/>
          </a:prstGeom>
        </p:spPr>
      </p:pic>
      <p:pic>
        <p:nvPicPr>
          <p:cNvPr id="13" name="Picture 12" descr="age10image5028784">
            <a:extLst>
              <a:ext uri="{FF2B5EF4-FFF2-40B4-BE49-F238E27FC236}">
                <a16:creationId xmlns:a16="http://schemas.microsoft.com/office/drawing/2014/main" id="{3F253F76-4A2F-69A1-9C8B-5C74EA725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9106" y="2382176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0FE32B-29C1-DC0E-7FDB-26FA12BF02F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345" y="979502"/>
            <a:ext cx="1656938" cy="175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267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04A9B-1732-1347-B599-C85AB625C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13369" y="5679591"/>
            <a:ext cx="364847" cy="273844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DD5A7D-0D32-F44A-B605-4AF64545AB2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7A679-E9B5-0744-8B9D-E284FBD6A4E1}"/>
              </a:ext>
            </a:extLst>
          </p:cNvPr>
          <p:cNvSpPr txBox="1"/>
          <p:nvPr/>
        </p:nvSpPr>
        <p:spPr>
          <a:xfrm>
            <a:off x="1787027" y="293211"/>
            <a:ext cx="2177568" cy="225868"/>
          </a:xfrm>
          <a:prstGeom prst="rect">
            <a:avLst/>
          </a:prstGeom>
          <a:noFill/>
        </p:spPr>
        <p:txBody>
          <a:bodyPr wrap="square" lIns="63662" tIns="31832" rIns="63662" bIns="31832">
            <a:spAutoFit/>
          </a:bodyPr>
          <a:lstStyle/>
          <a:p>
            <a:pPr defTabSz="684884">
              <a:spcBef>
                <a:spcPts val="450"/>
              </a:spcBef>
              <a:buClr>
                <a:srgbClr val="FE8637"/>
              </a:buClr>
              <a:buSzPct val="76000"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Submersible Deep Well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9B59-6A88-624F-83F9-8EA2AB25F97F}"/>
              </a:ext>
            </a:extLst>
          </p:cNvPr>
          <p:cNvSpPr txBox="1"/>
          <p:nvPr/>
        </p:nvSpPr>
        <p:spPr>
          <a:xfrm>
            <a:off x="328472" y="256413"/>
            <a:ext cx="1238912" cy="2626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3662" tIns="31832" rIns="63662" bIns="31832" anchor="ctr">
            <a:spAutoFit/>
          </a:bodyPr>
          <a:lstStyle/>
          <a:p>
            <a:pPr algn="r" defTabSz="685004">
              <a:defRPr/>
            </a:pPr>
            <a:r>
              <a:rPr lang="en-US" sz="1125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#DWS050-2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16BA0-8A6F-8A41-9CFA-E5C56E3A157B}"/>
              </a:ext>
            </a:extLst>
          </p:cNvPr>
          <p:cNvSpPr txBox="1"/>
          <p:nvPr/>
        </p:nvSpPr>
        <p:spPr>
          <a:xfrm>
            <a:off x="564171" y="3832928"/>
            <a:ext cx="3400424" cy="872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3668" tIns="31835" rIns="63668" bIns="31835" rtlCol="0">
            <a:spAutoFit/>
          </a:bodyPr>
          <a:lstStyle/>
          <a:p>
            <a:pPr defTabSz="684884">
              <a:buClr>
                <a:schemeClr val="accent3"/>
              </a:buClr>
              <a:buSzPct val="76000"/>
            </a:pPr>
            <a:r>
              <a:rPr lang="en-US" sz="75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Fits inside any 4'‘ opening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Water cooled submersible motor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Corrosion-resistant stainless-steel pump and motor housing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2-wire installation does not require a control box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1-1/4'‘ NPT discharge designed to fit most applications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zh-CN" sz="750" dirty="0">
                <a:sym typeface="+mn-ea"/>
              </a:rPr>
              <a:t>5-year warranty</a:t>
            </a:r>
            <a:endParaRPr lang="zh-CN" altLang="en-US" sz="750" dirty="0">
              <a:sym typeface="+mn-ea"/>
            </a:endParaRPr>
          </a:p>
        </p:txBody>
      </p:sp>
      <p:graphicFrame>
        <p:nvGraphicFramePr>
          <p:cNvPr id="15" name="表格 4">
            <a:extLst>
              <a:ext uri="{FF2B5EF4-FFF2-40B4-BE49-F238E27FC236}">
                <a16:creationId xmlns:a16="http://schemas.microsoft.com/office/drawing/2014/main" id="{705E873A-22B4-1143-ADE3-93D2080425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239573"/>
              </p:ext>
            </p:extLst>
          </p:nvPr>
        </p:nvGraphicFramePr>
        <p:xfrm>
          <a:off x="314849" y="4915448"/>
          <a:ext cx="5998520" cy="1216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1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1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71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Model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HP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Voltage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Discharge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GPH of water @ Total Ft. of Head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Max.Head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1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NPT(In)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 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50 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100 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 ft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 ft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DWS050-2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230V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1-1/4 in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DWS075-3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3/4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230V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1-1/4 in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1454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C19191E-62F1-F658-C886-17C5ADE9A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84978"/>
              </p:ext>
            </p:extLst>
          </p:nvPr>
        </p:nvGraphicFramePr>
        <p:xfrm>
          <a:off x="5758375" y="381882"/>
          <a:ext cx="2794396" cy="26096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7853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1836543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Inlet 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dirty="0">
                          <a:effectLst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Discharge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NPT1</a:t>
                      </a:r>
                      <a:r>
                        <a:rPr lang="en-US" altLang="zh-CN" sz="800" u="none" strike="noStrike" dirty="0">
                          <a:effectLst/>
                        </a:rPr>
                        <a:t>-1/4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Pump Cover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Motor Housing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AISI304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Pump Body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AISI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Switch Type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Impeller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AISI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Seal Design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laser welding seal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Seal Material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Oil Filled Motor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r>
                        <a:rPr lang="en-US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filled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Power Cord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wires,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UL3173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AWG ,length: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26.4 lbs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 8lbs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Package Size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24.4*5.5*5.9 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270901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Expected Life Cycle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715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Motor Wires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CN" sz="800" u="none" strike="noStrike" dirty="0">
                          <a:effectLst/>
                        </a:rPr>
                        <a:t>Copper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Self-Priming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3545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Certification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CSA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18B8EA11-F6FB-2626-E19B-111D2A9110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13369" y="6420509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1D1D51-BD53-71DC-52EE-F7A88D03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3369" y="3133061"/>
            <a:ext cx="2337536" cy="19396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38A17-9023-13FF-A38B-EFFDC25726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48" y="726383"/>
            <a:ext cx="1487513" cy="30709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86AEF6-FF79-4732-E385-17D81EEE779D}"/>
              </a:ext>
            </a:extLst>
          </p:cNvPr>
          <p:cNvSpPr txBox="1"/>
          <p:nvPr/>
        </p:nvSpPr>
        <p:spPr>
          <a:xfrm>
            <a:off x="4707924" y="3133061"/>
            <a:ext cx="33363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pic>
        <p:nvPicPr>
          <p:cNvPr id="13" name="Picture 12" descr="age10image5028784">
            <a:extLst>
              <a:ext uri="{FF2B5EF4-FFF2-40B4-BE49-F238E27FC236}">
                <a16:creationId xmlns:a16="http://schemas.microsoft.com/office/drawing/2014/main" id="{7770AADF-DD0B-6255-1F81-2267CD05B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81689" y="2725759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0EDFE1-1A2B-0C1B-255E-90C1C6FD59CD}"/>
              </a:ext>
            </a:extLst>
          </p:cNvPr>
          <p:cNvSpPr txBox="1"/>
          <p:nvPr/>
        </p:nvSpPr>
        <p:spPr>
          <a:xfrm>
            <a:off x="4572000" y="1828800"/>
            <a:ext cx="469557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43299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004A9B-1732-1347-B599-C85AB625C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13369" y="5679591"/>
            <a:ext cx="364847" cy="273844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DD5A7D-0D32-F44A-B605-4AF64545AB2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D7A679-E9B5-0744-8B9D-E284FBD6A4E1}"/>
              </a:ext>
            </a:extLst>
          </p:cNvPr>
          <p:cNvSpPr txBox="1"/>
          <p:nvPr/>
        </p:nvSpPr>
        <p:spPr>
          <a:xfrm>
            <a:off x="2968846" y="540883"/>
            <a:ext cx="2177568" cy="225868"/>
          </a:xfrm>
          <a:prstGeom prst="rect">
            <a:avLst/>
          </a:prstGeom>
          <a:noFill/>
        </p:spPr>
        <p:txBody>
          <a:bodyPr wrap="square" lIns="63662" tIns="31832" rIns="63662" bIns="31832">
            <a:spAutoFit/>
          </a:bodyPr>
          <a:lstStyle/>
          <a:p>
            <a:pPr defTabSz="684884">
              <a:spcBef>
                <a:spcPts val="450"/>
              </a:spcBef>
              <a:buClr>
                <a:srgbClr val="FE8637"/>
              </a:buClr>
              <a:buSzPct val="76000"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Submersible Deep Well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59B59-6A88-624F-83F9-8EA2AB25F97F}"/>
              </a:ext>
            </a:extLst>
          </p:cNvPr>
          <p:cNvSpPr txBox="1"/>
          <p:nvPr/>
        </p:nvSpPr>
        <p:spPr>
          <a:xfrm>
            <a:off x="923049" y="503813"/>
            <a:ext cx="1238912" cy="2626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3662" tIns="31832" rIns="63662" bIns="31832" anchor="ctr">
            <a:spAutoFit/>
          </a:bodyPr>
          <a:lstStyle/>
          <a:p>
            <a:pPr algn="r" defTabSz="685004">
              <a:defRPr/>
            </a:pPr>
            <a:r>
              <a:rPr lang="en-US" sz="1125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#DWS075-3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416BA0-8A6F-8A41-9CFA-E5C56E3A157B}"/>
              </a:ext>
            </a:extLst>
          </p:cNvPr>
          <p:cNvSpPr txBox="1"/>
          <p:nvPr/>
        </p:nvSpPr>
        <p:spPr>
          <a:xfrm>
            <a:off x="324706" y="4105964"/>
            <a:ext cx="3400424" cy="872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3668" tIns="31835" rIns="63668" bIns="31835" rtlCol="0">
            <a:spAutoFit/>
          </a:bodyPr>
          <a:lstStyle/>
          <a:p>
            <a:pPr defTabSz="684884">
              <a:buClr>
                <a:schemeClr val="accent3"/>
              </a:buClr>
              <a:buSzPct val="76000"/>
            </a:pPr>
            <a:r>
              <a:rPr lang="en-US" sz="75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Fits inside any 4'‘ opening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Water cooled submersible motor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Corrosion-resistant stainless-steel pump and motor housing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3-wire pumps must be used with the correct control box (included)</a:t>
            </a:r>
            <a:endParaRPr lang="zh-CN" altLang="en-US" sz="750" dirty="0">
              <a:sym typeface="+mn-ea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en-US" sz="750" dirty="0">
                <a:sym typeface="+mn-ea"/>
              </a:rPr>
              <a:t>1-1/4'‘ NPT discharge designed to fit most applications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CA" altLang="zh-CN" sz="750" dirty="0">
                <a:sym typeface="+mn-ea"/>
              </a:rPr>
              <a:t>5-year warranty</a:t>
            </a:r>
            <a:endParaRPr lang="zh-CN" altLang="en-US" sz="750" dirty="0">
              <a:sym typeface="+mn-ea"/>
            </a:endParaRPr>
          </a:p>
        </p:txBody>
      </p:sp>
      <p:pic>
        <p:nvPicPr>
          <p:cNvPr id="14" name="Picture 2" descr="C:\Users\lvcm\Desktop\加班专用\0 整理后图片\9 DSW075-3.tif">
            <a:extLst>
              <a:ext uri="{FF2B5EF4-FFF2-40B4-BE49-F238E27FC236}">
                <a16:creationId xmlns:a16="http://schemas.microsoft.com/office/drawing/2014/main" id="{CB02FCF1-DFA4-224E-9609-F59399937C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61961" y="3039762"/>
            <a:ext cx="493800" cy="77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C19191E-62F1-F658-C886-17C5ADE9A6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04111"/>
              </p:ext>
            </p:extLst>
          </p:nvPr>
        </p:nvGraphicFramePr>
        <p:xfrm>
          <a:off x="5829610" y="315857"/>
          <a:ext cx="2740135" cy="2765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9254">
                  <a:extLst>
                    <a:ext uri="{9D8B030D-6E8A-4147-A177-3AD203B41FA5}">
                      <a16:colId xmlns:a16="http://schemas.microsoft.com/office/drawing/2014/main" val="793556932"/>
                    </a:ext>
                  </a:extLst>
                </a:gridCol>
                <a:gridCol w="1800881">
                  <a:extLst>
                    <a:ext uri="{9D8B030D-6E8A-4147-A177-3AD203B41FA5}">
                      <a16:colId xmlns:a16="http://schemas.microsoft.com/office/drawing/2014/main" val="1261896120"/>
                    </a:ext>
                  </a:extLst>
                </a:gridCol>
              </a:tblGrid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Inlet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u="none" strike="noStrike" dirty="0">
                          <a:effectLst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60949552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Discharge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800" u="none" strike="noStrike" dirty="0">
                          <a:effectLst/>
                        </a:rPr>
                        <a:t>NPT1</a:t>
                      </a:r>
                      <a:r>
                        <a:rPr lang="en-US" altLang="zh-CN" sz="800" u="none" strike="noStrike" dirty="0">
                          <a:effectLst/>
                        </a:rPr>
                        <a:t>-1/4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52041295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Pump Cover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151070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Motor Housing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AISI304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7026324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Pump Body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AISI304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8160311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Switch Type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37577055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Impeller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AISI304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65813465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Seal Design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Motor laser welding seal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1235795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Seal Material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02316639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Oil Filled Motor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</a:t>
                      </a:r>
                      <a:r>
                        <a:rPr lang="en-US" altLang="zh-CN" sz="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filled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59413126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Power Cord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wires 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UL3173</a:t>
                      </a:r>
                      <a:r>
                        <a:rPr lang="zh-CN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AWG, length: 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28162975"/>
                  </a:ext>
                </a:extLst>
              </a:tr>
              <a:tr h="193092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30.8 lbs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63780805"/>
                  </a:ext>
                </a:extLst>
              </a:tr>
              <a:tr h="191211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ctr"/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33.0 lbs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01035599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Package Size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35.0*7.5*5.9 inches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66420194"/>
                  </a:ext>
                </a:extLst>
              </a:tr>
              <a:tr h="267986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Expected Life Cycle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 2 sec. Off 2 sec. 300,000 cycles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37154450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Motor Wires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altLang="zh-CN" sz="800" u="none" strike="noStrike" dirty="0">
                          <a:effectLst/>
                        </a:rPr>
                        <a:t>Copper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031552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>
                          <a:effectLst/>
                        </a:rPr>
                        <a:t>Self-Priming</a:t>
                      </a:r>
                      <a:endParaRPr lang="en-CA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0687688"/>
                  </a:ext>
                </a:extLst>
              </a:tr>
              <a:tr h="133993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Certification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CSA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69372185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A98B0E77-EC0A-82E4-9853-9E3835B508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33945" y="6443568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65F0A9-CF43-3314-1B20-2243702031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4893" y="3155235"/>
            <a:ext cx="2337536" cy="1939643"/>
          </a:xfrm>
          <a:prstGeom prst="rect">
            <a:avLst/>
          </a:prstGeom>
        </p:spPr>
      </p:pic>
      <p:sp>
        <p:nvSpPr>
          <p:cNvPr id="3" name="Slide Number Placeholder 22">
            <a:extLst>
              <a:ext uri="{FF2B5EF4-FFF2-40B4-BE49-F238E27FC236}">
                <a16:creationId xmlns:a16="http://schemas.microsoft.com/office/drawing/2014/main" id="{A51E44F8-0F60-AE0E-913C-B60983A9416F}"/>
              </a:ext>
            </a:extLst>
          </p:cNvPr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81491A-A4C0-406A-8087-0020FBEA9D41}" type="slidenum">
              <a:rPr lang="en-CA" smtClean="0"/>
              <a:pPr/>
              <a:t>32</a:t>
            </a:fld>
            <a:endParaRPr lang="en-CA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DEAE8B-9071-E7C5-FF9C-624FD75CA1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848" y="726383"/>
            <a:ext cx="1487513" cy="3070997"/>
          </a:xfrm>
          <a:prstGeom prst="rect">
            <a:avLst/>
          </a:prstGeom>
        </p:spPr>
      </p:pic>
      <p:pic>
        <p:nvPicPr>
          <p:cNvPr id="12" name="Picture 11" descr="age10image5028784">
            <a:extLst>
              <a:ext uri="{FF2B5EF4-FFF2-40B4-BE49-F238E27FC236}">
                <a16:creationId xmlns:a16="http://schemas.microsoft.com/office/drawing/2014/main" id="{ABA59164-070A-27F1-711F-428EF0F5C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56922" y="2787411"/>
            <a:ext cx="430739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6176B6-CF00-644A-0533-21A00C3DF73C}"/>
              </a:ext>
            </a:extLst>
          </p:cNvPr>
          <p:cNvSpPr txBox="1"/>
          <p:nvPr/>
        </p:nvSpPr>
        <p:spPr>
          <a:xfrm>
            <a:off x="4572000" y="1828800"/>
            <a:ext cx="39541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CA" dirty="0"/>
          </a:p>
        </p:txBody>
      </p:sp>
      <p:graphicFrame>
        <p:nvGraphicFramePr>
          <p:cNvPr id="16" name="表格 4">
            <a:extLst>
              <a:ext uri="{FF2B5EF4-FFF2-40B4-BE49-F238E27FC236}">
                <a16:creationId xmlns:a16="http://schemas.microsoft.com/office/drawing/2014/main" id="{687F1059-DDA5-61E7-05D7-10963D88D4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018541"/>
              </p:ext>
            </p:extLst>
          </p:nvPr>
        </p:nvGraphicFramePr>
        <p:xfrm>
          <a:off x="314849" y="5187299"/>
          <a:ext cx="5998520" cy="12161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1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79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8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18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7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12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4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716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Model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HP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Voltage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Discharge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GPH of water @ Total Ft. of Head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Max.Head</a:t>
                      </a:r>
                      <a:endParaRPr lang="en-US" sz="1100" b="0" i="0" u="none" strike="noStrike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16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NPT(In)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 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50 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100 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150 ft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200 ft</a:t>
                      </a: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Ft</a:t>
                      </a:r>
                      <a:endParaRPr lang="en-US" sz="1100" b="0" i="0" u="none" strike="noStrike" dirty="0">
                        <a:solidFill>
                          <a:srgbClr val="FFFFFF"/>
                        </a:solidFill>
                        <a:effectLst/>
                        <a:latin typeface="宋体"/>
                      </a:endParaRPr>
                    </a:p>
                  </a:txBody>
                  <a:tcPr marL="7144" marR="7144" marT="7144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DWS050-2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230V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1-1/4 in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1190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785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CA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DWS075-3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3/4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230V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1-1/4 in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1454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1280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1050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CN" alt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210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1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　</a:t>
                      </a: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712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CN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00" marR="7100" marT="710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4967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044855"/>
              </p:ext>
            </p:extLst>
          </p:nvPr>
        </p:nvGraphicFramePr>
        <p:xfrm>
          <a:off x="245530" y="767869"/>
          <a:ext cx="4840713" cy="5736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713">
                  <a:extLst>
                    <a:ext uri="{9D8B030D-6E8A-4147-A177-3AD203B41FA5}">
                      <a16:colId xmlns:a16="http://schemas.microsoft.com/office/drawing/2014/main" val="3113502941"/>
                    </a:ext>
                  </a:extLst>
                </a:gridCol>
              </a:tblGrid>
              <a:tr h="3414387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41450"/>
                  </a:ext>
                </a:extLst>
              </a:tr>
              <a:tr h="313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bg1"/>
                          </a:solidFill>
                        </a:rPr>
                        <a:t>PRODUCT INFORMATION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79742"/>
                  </a:ext>
                </a:extLst>
              </a:tr>
              <a:tr h="2009100">
                <a:tc>
                  <a:txBody>
                    <a:bodyPr/>
                    <a:lstStyle/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Triple coated tough, appliance-like finish for extended life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Heavy gauge steel construction for maximum durability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Stainless steel water connector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Factory pre-charged at 30 PSI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Convenient air valve location for quick hook 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water to metal contact; rust-free operation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 Sealed Diaphragm. NSF certified butyl rubber diaphragm 100% Air Seal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Certified to ANSI/NSF 61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7664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10146"/>
            <a:ext cx="6286500" cy="0"/>
          </a:xfrm>
          <a:prstGeom prst="line">
            <a:avLst/>
          </a:prstGeom>
          <a:solidFill>
            <a:schemeClr val="accent2"/>
          </a:solidFill>
          <a:ln w="57150" cap="rnd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8958" y="610146"/>
            <a:ext cx="2714625" cy="0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83061" y="761326"/>
            <a:ext cx="256086" cy="78620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77" tIns="44988" rIns="89977" bIns="44988" anchor="ctr"/>
          <a:lstStyle/>
          <a:p>
            <a:pPr algn="ctr" defTabSz="899471" fontAlgn="base">
              <a:spcBef>
                <a:spcPct val="0"/>
              </a:spcBef>
              <a:spcAft>
                <a:spcPct val="0"/>
              </a:spcAft>
            </a:pPr>
            <a:endParaRPr lang="en-US" sz="1745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544340"/>
              </p:ext>
            </p:extLst>
          </p:nvPr>
        </p:nvGraphicFramePr>
        <p:xfrm>
          <a:off x="5439145" y="767870"/>
          <a:ext cx="3511813" cy="77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39">
                  <a:extLst>
                    <a:ext uri="{9D8B030D-6E8A-4147-A177-3AD203B41FA5}">
                      <a16:colId xmlns:a16="http://schemas.microsoft.com/office/drawing/2014/main" val="3441872249"/>
                    </a:ext>
                  </a:extLst>
                </a:gridCol>
                <a:gridCol w="830181">
                  <a:extLst>
                    <a:ext uri="{9D8B030D-6E8A-4147-A177-3AD203B41FA5}">
                      <a16:colId xmlns:a16="http://schemas.microsoft.com/office/drawing/2014/main" val="11375979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59518159"/>
                    </a:ext>
                  </a:extLst>
                </a:gridCol>
                <a:gridCol w="1169593">
                  <a:extLst>
                    <a:ext uri="{9D8B030D-6E8A-4147-A177-3AD203B41FA5}">
                      <a16:colId xmlns:a16="http://schemas.microsoft.com/office/drawing/2014/main" val="1023186332"/>
                    </a:ext>
                  </a:extLst>
                </a:gridCol>
              </a:tblGrid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Model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APT-24H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41511"/>
                  </a:ext>
                </a:extLst>
              </a:tr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Customer SKU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51257"/>
                  </a:ext>
                </a:extLst>
              </a:tr>
              <a:tr h="259887"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FOB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Vaughan, 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3907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130606"/>
            <a:ext cx="6533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3516">
              <a:spcBef>
                <a:spcPts val="593"/>
              </a:spcBef>
              <a:buClr>
                <a:srgbClr val="FE8637"/>
              </a:buClr>
              <a:buSzPct val="76000"/>
              <a:defRPr/>
            </a:pPr>
            <a:r>
              <a:rPr lang="en-US" sz="2400" b="1" dirty="0">
                <a:solidFill>
                  <a:srgbClr val="A50021"/>
                </a:solidFill>
                <a:cs typeface="Microsoft Sans Serif" pitchFamily="34" charset="0"/>
              </a:rPr>
              <a:t>24 Liter / 6 Gallon Horizontal Water Pressure Tank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057978" y="1595802"/>
          <a:ext cx="189298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45">
                  <a:extLst>
                    <a:ext uri="{9D8B030D-6E8A-4147-A177-3AD203B41FA5}">
                      <a16:colId xmlns:a16="http://schemas.microsoft.com/office/drawing/2014/main" val="2548656979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2371939637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1043916221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330928714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Box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13.6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34.6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17.1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11.0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30.0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11.9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5.4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8943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1989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5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12.8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32.6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598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16.3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41.5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881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11.4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29.0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25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10.6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4.8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496579"/>
                  </a:ext>
                </a:extLst>
              </a:tr>
            </a:tbl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81491A-A4C0-406A-8087-0020FBEA9D41}" type="slidenum">
              <a:rPr lang="en-CA" smtClean="0"/>
              <a:pPr/>
              <a:t>33</a:t>
            </a:fld>
            <a:endParaRPr lang="en-CA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183061" y="1595802"/>
          <a:ext cx="1822588" cy="3783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94">
                  <a:extLst>
                    <a:ext uri="{9D8B030D-6E8A-4147-A177-3AD203B41FA5}">
                      <a16:colId xmlns:a16="http://schemas.microsoft.com/office/drawing/2014/main" val="2655744165"/>
                    </a:ext>
                  </a:extLst>
                </a:gridCol>
                <a:gridCol w="911294">
                  <a:extLst>
                    <a:ext uri="{9D8B030D-6E8A-4147-A177-3AD203B41FA5}">
                      <a16:colId xmlns:a16="http://schemas.microsoft.com/office/drawing/2014/main" val="3346907463"/>
                    </a:ext>
                  </a:extLst>
                </a:gridCol>
              </a:tblGrid>
              <a:tr h="430222">
                <a:tc gridSpan="2">
                  <a:txBody>
                    <a:bodyPr/>
                    <a:lstStyle/>
                    <a:p>
                      <a:pPr algn="ctr"/>
                      <a:r>
                        <a:rPr lang="en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SPECIFICATIONS</a:t>
                      </a:r>
                      <a:endParaRPr lang="en-C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5196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Tank Orientation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Horizontal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9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Certified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NSF 61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Color/Finish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Blue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2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Discharge outlet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89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Outlet Connection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723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Material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Steel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Capacity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24L/6Ga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Precharge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Maximum Working Pressure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120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Diameter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29cm/11.4in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AF8A9EC6-393F-50DB-FE4E-4E921D7E7D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899" y="767869"/>
            <a:ext cx="4114801" cy="292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99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52811"/>
              </p:ext>
            </p:extLst>
          </p:nvPr>
        </p:nvGraphicFramePr>
        <p:xfrm>
          <a:off x="243843" y="768966"/>
          <a:ext cx="4840713" cy="5736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713">
                  <a:extLst>
                    <a:ext uri="{9D8B030D-6E8A-4147-A177-3AD203B41FA5}">
                      <a16:colId xmlns:a16="http://schemas.microsoft.com/office/drawing/2014/main" val="3113502941"/>
                    </a:ext>
                  </a:extLst>
                </a:gridCol>
              </a:tblGrid>
              <a:tr h="3414387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41450"/>
                  </a:ext>
                </a:extLst>
              </a:tr>
              <a:tr h="313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bg1"/>
                          </a:solidFill>
                        </a:rPr>
                        <a:t>PRODUCT INFORMATION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79742"/>
                  </a:ext>
                </a:extLst>
              </a:tr>
              <a:tr h="2009100">
                <a:tc>
                  <a:txBody>
                    <a:bodyPr/>
                    <a:lstStyle/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Triple coated tough, appliance-like finish for extended life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Heavy gauge steel construction for maximum durability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Stainless steel water connector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Factory pre-charged at 30 PSI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Convenient air valve location for quick hook 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water to metal contact; rust-free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 Sealed Diaphragm. NSF certified butyl rubber diaphragm 100% Air Seal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Certified to ANSI/NSF 61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7664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10146"/>
            <a:ext cx="6286500" cy="0"/>
          </a:xfrm>
          <a:prstGeom prst="line">
            <a:avLst/>
          </a:prstGeom>
          <a:solidFill>
            <a:schemeClr val="accent2"/>
          </a:solidFill>
          <a:ln w="57150" cap="rnd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8958" y="610146"/>
            <a:ext cx="2714625" cy="0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83061" y="761326"/>
            <a:ext cx="256086" cy="78620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77" tIns="44988" rIns="89977" bIns="44988" anchor="ctr"/>
          <a:lstStyle/>
          <a:p>
            <a:pPr algn="ctr" defTabSz="899471" fontAlgn="base">
              <a:spcBef>
                <a:spcPct val="0"/>
              </a:spcBef>
              <a:spcAft>
                <a:spcPct val="0"/>
              </a:spcAft>
            </a:pPr>
            <a:endParaRPr lang="en-US" sz="1745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19932"/>
              </p:ext>
            </p:extLst>
          </p:nvPr>
        </p:nvGraphicFramePr>
        <p:xfrm>
          <a:off x="5439145" y="767870"/>
          <a:ext cx="3511813" cy="77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39">
                  <a:extLst>
                    <a:ext uri="{9D8B030D-6E8A-4147-A177-3AD203B41FA5}">
                      <a16:colId xmlns:a16="http://schemas.microsoft.com/office/drawing/2014/main" val="3441872249"/>
                    </a:ext>
                  </a:extLst>
                </a:gridCol>
                <a:gridCol w="830181">
                  <a:extLst>
                    <a:ext uri="{9D8B030D-6E8A-4147-A177-3AD203B41FA5}">
                      <a16:colId xmlns:a16="http://schemas.microsoft.com/office/drawing/2014/main" val="11375979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59518159"/>
                    </a:ext>
                  </a:extLst>
                </a:gridCol>
                <a:gridCol w="1169593">
                  <a:extLst>
                    <a:ext uri="{9D8B030D-6E8A-4147-A177-3AD203B41FA5}">
                      <a16:colId xmlns:a16="http://schemas.microsoft.com/office/drawing/2014/main" val="1023186332"/>
                    </a:ext>
                  </a:extLst>
                </a:gridCol>
              </a:tblGrid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Model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APT-80H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41511"/>
                  </a:ext>
                </a:extLst>
              </a:tr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Customer SKU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51257"/>
                  </a:ext>
                </a:extLst>
              </a:tr>
              <a:tr h="259887"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FOB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Vaughan, 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3907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130606"/>
            <a:ext cx="6689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3516">
              <a:spcBef>
                <a:spcPts val="593"/>
              </a:spcBef>
              <a:buClr>
                <a:srgbClr val="FE8637"/>
              </a:buClr>
              <a:buSzPct val="76000"/>
              <a:defRPr/>
            </a:pPr>
            <a:r>
              <a:rPr lang="en-US" sz="2400" b="1" dirty="0">
                <a:solidFill>
                  <a:srgbClr val="A50021"/>
                </a:solidFill>
                <a:cs typeface="Microsoft Sans Serif" pitchFamily="34" charset="0"/>
              </a:rPr>
              <a:t>80 Liter / 20 Gallon Horizontal Water Pressure Tank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057978" y="1595802"/>
          <a:ext cx="189298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45">
                  <a:extLst>
                    <a:ext uri="{9D8B030D-6E8A-4147-A177-3AD203B41FA5}">
                      <a16:colId xmlns:a16="http://schemas.microsoft.com/office/drawing/2014/main" val="2548656979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2371939637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1043916221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330928714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Box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19.2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48.8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24.9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63.3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44.5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29.8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13.5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8943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1989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5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18.5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46.9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598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24.5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62.2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881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25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26.5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496579"/>
                  </a:ext>
                </a:extLst>
              </a:tr>
            </a:tbl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81491A-A4C0-406A-8087-0020FBEA9D41}" type="slidenum">
              <a:rPr lang="en-CA" smtClean="0"/>
              <a:pPr/>
              <a:t>34</a:t>
            </a:fld>
            <a:endParaRPr lang="en-CA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183061" y="1595802"/>
          <a:ext cx="1822588" cy="3783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94">
                  <a:extLst>
                    <a:ext uri="{9D8B030D-6E8A-4147-A177-3AD203B41FA5}">
                      <a16:colId xmlns:a16="http://schemas.microsoft.com/office/drawing/2014/main" val="2655744165"/>
                    </a:ext>
                  </a:extLst>
                </a:gridCol>
                <a:gridCol w="911294">
                  <a:extLst>
                    <a:ext uri="{9D8B030D-6E8A-4147-A177-3AD203B41FA5}">
                      <a16:colId xmlns:a16="http://schemas.microsoft.com/office/drawing/2014/main" val="3346907463"/>
                    </a:ext>
                  </a:extLst>
                </a:gridCol>
              </a:tblGrid>
              <a:tr h="430222">
                <a:tc gridSpan="2">
                  <a:txBody>
                    <a:bodyPr/>
                    <a:lstStyle/>
                    <a:p>
                      <a:pPr algn="ctr"/>
                      <a:r>
                        <a:rPr lang="en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SPECIFICATIONS</a:t>
                      </a:r>
                      <a:endParaRPr lang="en-C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5196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Tank Orientation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Horizontal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9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Certified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NSF 61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Color/Finish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Blue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2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Discharge outlet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89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Outlet Connection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723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Material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Steel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Capacity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80L/20Ga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Precharge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Maximum Working Pressure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120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Diameter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43.2cm/17in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92B3A435-474E-4DC1-A96A-B95244451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1" y="907645"/>
            <a:ext cx="4208473" cy="315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4459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843993"/>
              </p:ext>
            </p:extLst>
          </p:nvPr>
        </p:nvGraphicFramePr>
        <p:xfrm>
          <a:off x="245530" y="767869"/>
          <a:ext cx="4840713" cy="5736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713">
                  <a:extLst>
                    <a:ext uri="{9D8B030D-6E8A-4147-A177-3AD203B41FA5}">
                      <a16:colId xmlns:a16="http://schemas.microsoft.com/office/drawing/2014/main" val="3113502941"/>
                    </a:ext>
                  </a:extLst>
                </a:gridCol>
              </a:tblGrid>
              <a:tr h="3414387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41450"/>
                  </a:ext>
                </a:extLst>
              </a:tr>
              <a:tr h="313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bg1"/>
                          </a:solidFill>
                        </a:rPr>
                        <a:t>PRODUCT INFORMATION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79742"/>
                  </a:ext>
                </a:extLst>
              </a:tr>
              <a:tr h="2009100">
                <a:tc>
                  <a:txBody>
                    <a:bodyPr/>
                    <a:lstStyle/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Triple coated tough, appliance-like finish for extended life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Heavy gauge steel construction for maximum durability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Stainless steel water connector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Factory pre-charged at 30 PSI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Convenient air valve location for quick hook 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water to metal contact; rust-free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 Sealed Diaphragm. NSF certified butyl rubber diaphragm 100% Air Seal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Certified to ANSI/NSF 61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7664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10146"/>
            <a:ext cx="6286500" cy="0"/>
          </a:xfrm>
          <a:prstGeom prst="line">
            <a:avLst/>
          </a:prstGeom>
          <a:solidFill>
            <a:schemeClr val="accent2"/>
          </a:solidFill>
          <a:ln w="57150" cap="rnd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8958" y="610146"/>
            <a:ext cx="2714625" cy="0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83061" y="761326"/>
            <a:ext cx="256086" cy="78620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77" tIns="44988" rIns="89977" bIns="44988" anchor="ctr"/>
          <a:lstStyle/>
          <a:p>
            <a:pPr algn="ctr" defTabSz="899471" fontAlgn="base">
              <a:spcBef>
                <a:spcPct val="0"/>
              </a:spcBef>
              <a:spcAft>
                <a:spcPct val="0"/>
              </a:spcAft>
            </a:pPr>
            <a:endParaRPr lang="en-US" sz="1745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6377"/>
              </p:ext>
            </p:extLst>
          </p:nvPr>
        </p:nvGraphicFramePr>
        <p:xfrm>
          <a:off x="5439145" y="767870"/>
          <a:ext cx="3511813" cy="77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39">
                  <a:extLst>
                    <a:ext uri="{9D8B030D-6E8A-4147-A177-3AD203B41FA5}">
                      <a16:colId xmlns:a16="http://schemas.microsoft.com/office/drawing/2014/main" val="3441872249"/>
                    </a:ext>
                  </a:extLst>
                </a:gridCol>
                <a:gridCol w="830181">
                  <a:extLst>
                    <a:ext uri="{9D8B030D-6E8A-4147-A177-3AD203B41FA5}">
                      <a16:colId xmlns:a16="http://schemas.microsoft.com/office/drawing/2014/main" val="11375979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59518159"/>
                    </a:ext>
                  </a:extLst>
                </a:gridCol>
                <a:gridCol w="1169593">
                  <a:extLst>
                    <a:ext uri="{9D8B030D-6E8A-4147-A177-3AD203B41FA5}">
                      <a16:colId xmlns:a16="http://schemas.microsoft.com/office/drawing/2014/main" val="1023186332"/>
                    </a:ext>
                  </a:extLst>
                </a:gridCol>
              </a:tblGrid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Model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APT-18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41511"/>
                  </a:ext>
                </a:extLst>
              </a:tr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Customer SKU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51257"/>
                  </a:ext>
                </a:extLst>
              </a:tr>
              <a:tr h="259887"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FOB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Vaughan, 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3907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130606"/>
            <a:ext cx="641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3516">
              <a:spcBef>
                <a:spcPts val="593"/>
              </a:spcBef>
              <a:buClr>
                <a:srgbClr val="FE8637"/>
              </a:buClr>
              <a:buSzPct val="76000"/>
              <a:defRPr/>
            </a:pPr>
            <a:r>
              <a:rPr lang="en-US" sz="2400" b="1" dirty="0">
                <a:solidFill>
                  <a:srgbClr val="A50021"/>
                </a:solidFill>
                <a:cs typeface="Microsoft Sans Serif" pitchFamily="34" charset="0"/>
              </a:rPr>
              <a:t>18 Liter / 4.5 Gallon Vertical Water Pressure Tank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057978" y="1595802"/>
          <a:ext cx="189298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45">
                  <a:extLst>
                    <a:ext uri="{9D8B030D-6E8A-4147-A177-3AD203B41FA5}">
                      <a16:colId xmlns:a16="http://schemas.microsoft.com/office/drawing/2014/main" val="2548656979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2371939637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1043916221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330928714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Box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15.2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38.5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11.4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29.0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11.4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29.0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8.16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3.7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8943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1989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5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14.3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36.4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598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28.0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881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28.0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25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7.28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496579"/>
                  </a:ext>
                </a:extLst>
              </a:tr>
            </a:tbl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81491A-A4C0-406A-8087-0020FBEA9D41}" type="slidenum">
              <a:rPr lang="en-CA" smtClean="0"/>
              <a:pPr/>
              <a:t>35</a:t>
            </a:fld>
            <a:endParaRPr lang="en-CA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183061" y="1595802"/>
          <a:ext cx="1822588" cy="3783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94">
                  <a:extLst>
                    <a:ext uri="{9D8B030D-6E8A-4147-A177-3AD203B41FA5}">
                      <a16:colId xmlns:a16="http://schemas.microsoft.com/office/drawing/2014/main" val="2655744165"/>
                    </a:ext>
                  </a:extLst>
                </a:gridCol>
                <a:gridCol w="911294">
                  <a:extLst>
                    <a:ext uri="{9D8B030D-6E8A-4147-A177-3AD203B41FA5}">
                      <a16:colId xmlns:a16="http://schemas.microsoft.com/office/drawing/2014/main" val="3346907463"/>
                    </a:ext>
                  </a:extLst>
                </a:gridCol>
              </a:tblGrid>
              <a:tr h="430222">
                <a:tc gridSpan="2">
                  <a:txBody>
                    <a:bodyPr/>
                    <a:lstStyle/>
                    <a:p>
                      <a:pPr algn="ctr"/>
                      <a:r>
                        <a:rPr lang="en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SPECIFICATIONS</a:t>
                      </a:r>
                      <a:endParaRPr lang="en-C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5196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Tank Orientation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Vertical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9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Certified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NSF 61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Color/Finish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Blue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2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Discharge outlet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89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Outlet Connection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723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Material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Steel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Capacity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Precharge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Maximum Working Pressure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120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Diameter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28cm/11.0in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DBB93314-97FD-DBA4-14F3-1443AB9C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283" y="867562"/>
            <a:ext cx="3826156" cy="324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451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984092"/>
              </p:ext>
            </p:extLst>
          </p:nvPr>
        </p:nvGraphicFramePr>
        <p:xfrm>
          <a:off x="245530" y="767869"/>
          <a:ext cx="4840713" cy="5736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713">
                  <a:extLst>
                    <a:ext uri="{9D8B030D-6E8A-4147-A177-3AD203B41FA5}">
                      <a16:colId xmlns:a16="http://schemas.microsoft.com/office/drawing/2014/main" val="3113502941"/>
                    </a:ext>
                  </a:extLst>
                </a:gridCol>
              </a:tblGrid>
              <a:tr h="3414387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41450"/>
                  </a:ext>
                </a:extLst>
              </a:tr>
              <a:tr h="313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bg1"/>
                          </a:solidFill>
                        </a:rPr>
                        <a:t>PRODUCT INFORMATION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79742"/>
                  </a:ext>
                </a:extLst>
              </a:tr>
              <a:tr h="2009100">
                <a:tc>
                  <a:txBody>
                    <a:bodyPr/>
                    <a:lstStyle/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Triple coated tough, appliance-like finish for extended life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Heavy gauge steel construction for maximum durability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Stainless steel water connector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Factory pre-charged at 30 PSI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Convenient air valve location for quick hook 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water to metal contact; rust-free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 Sealed Diaphragm. NSF certified butyl rubber diaphragm 100% Air Seal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Certified to ANSI/NSF 61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7664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10146"/>
            <a:ext cx="6286500" cy="0"/>
          </a:xfrm>
          <a:prstGeom prst="line">
            <a:avLst/>
          </a:prstGeom>
          <a:solidFill>
            <a:schemeClr val="accent2"/>
          </a:solidFill>
          <a:ln w="57150" cap="rnd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8958" y="610146"/>
            <a:ext cx="2714625" cy="0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83061" y="761326"/>
            <a:ext cx="256086" cy="78620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77" tIns="44988" rIns="89977" bIns="44988" anchor="ctr"/>
          <a:lstStyle/>
          <a:p>
            <a:pPr algn="ctr" defTabSz="899471" fontAlgn="base">
              <a:spcBef>
                <a:spcPct val="0"/>
              </a:spcBef>
              <a:spcAft>
                <a:spcPct val="0"/>
              </a:spcAft>
            </a:pPr>
            <a:endParaRPr lang="en-US" sz="1745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293343"/>
              </p:ext>
            </p:extLst>
          </p:nvPr>
        </p:nvGraphicFramePr>
        <p:xfrm>
          <a:off x="5439145" y="767870"/>
          <a:ext cx="3511813" cy="77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39">
                  <a:extLst>
                    <a:ext uri="{9D8B030D-6E8A-4147-A177-3AD203B41FA5}">
                      <a16:colId xmlns:a16="http://schemas.microsoft.com/office/drawing/2014/main" val="3441872249"/>
                    </a:ext>
                  </a:extLst>
                </a:gridCol>
                <a:gridCol w="830181">
                  <a:extLst>
                    <a:ext uri="{9D8B030D-6E8A-4147-A177-3AD203B41FA5}">
                      <a16:colId xmlns:a16="http://schemas.microsoft.com/office/drawing/2014/main" val="11375979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59518159"/>
                    </a:ext>
                  </a:extLst>
                </a:gridCol>
                <a:gridCol w="1169593">
                  <a:extLst>
                    <a:ext uri="{9D8B030D-6E8A-4147-A177-3AD203B41FA5}">
                      <a16:colId xmlns:a16="http://schemas.microsoft.com/office/drawing/2014/main" val="1023186332"/>
                    </a:ext>
                  </a:extLst>
                </a:gridCol>
              </a:tblGrid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Model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APT-80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41511"/>
                  </a:ext>
                </a:extLst>
              </a:tr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Customer SKU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51257"/>
                  </a:ext>
                </a:extLst>
              </a:tr>
              <a:tr h="259887"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FOB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Vaughan, 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3907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130606"/>
            <a:ext cx="6338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3516">
              <a:spcBef>
                <a:spcPts val="593"/>
              </a:spcBef>
              <a:buClr>
                <a:srgbClr val="FE8637"/>
              </a:buClr>
              <a:buSzPct val="76000"/>
              <a:defRPr/>
            </a:pPr>
            <a:r>
              <a:rPr lang="en-US" sz="2400" b="1" dirty="0">
                <a:solidFill>
                  <a:srgbClr val="A50021"/>
                </a:solidFill>
                <a:cs typeface="Microsoft Sans Serif" pitchFamily="34" charset="0"/>
              </a:rPr>
              <a:t>80 Liter / 20 Gallon Vertical Water Pressure Tank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057978" y="1595802"/>
          <a:ext cx="189298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45">
                  <a:extLst>
                    <a:ext uri="{9D8B030D-6E8A-4147-A177-3AD203B41FA5}">
                      <a16:colId xmlns:a16="http://schemas.microsoft.com/office/drawing/2014/main" val="2548656979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2371939637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1043916221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330928714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Box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28.0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71.0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44.0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44.0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30.9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14.0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8943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1989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5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27.3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60.3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598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881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25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26.7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12.1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496579"/>
                  </a:ext>
                </a:extLst>
              </a:tr>
            </a:tbl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81491A-A4C0-406A-8087-0020FBEA9D41}" type="slidenum">
              <a:rPr lang="en-CA" smtClean="0"/>
              <a:pPr/>
              <a:t>36</a:t>
            </a:fld>
            <a:endParaRPr lang="en-CA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183061" y="1595802"/>
          <a:ext cx="1822588" cy="3783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94">
                  <a:extLst>
                    <a:ext uri="{9D8B030D-6E8A-4147-A177-3AD203B41FA5}">
                      <a16:colId xmlns:a16="http://schemas.microsoft.com/office/drawing/2014/main" val="2655744165"/>
                    </a:ext>
                  </a:extLst>
                </a:gridCol>
                <a:gridCol w="911294">
                  <a:extLst>
                    <a:ext uri="{9D8B030D-6E8A-4147-A177-3AD203B41FA5}">
                      <a16:colId xmlns:a16="http://schemas.microsoft.com/office/drawing/2014/main" val="3346907463"/>
                    </a:ext>
                  </a:extLst>
                </a:gridCol>
              </a:tblGrid>
              <a:tr h="430222">
                <a:tc gridSpan="2">
                  <a:txBody>
                    <a:bodyPr/>
                    <a:lstStyle/>
                    <a:p>
                      <a:pPr algn="ctr"/>
                      <a:r>
                        <a:rPr lang="en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SPECIFICATIONS</a:t>
                      </a:r>
                      <a:endParaRPr lang="en-C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5196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Tank Orientation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Vertical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9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Certified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NSF 61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Color/Finish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Blue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2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Discharge outlet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89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Outlet Connection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723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Material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Steel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Capacity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Precharge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Maximum Working Pressure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120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Diameter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43.2cm/17in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4466BCF-8540-CD6D-7945-D12A5A5320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9809" y="852428"/>
            <a:ext cx="3133257" cy="327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70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4037567"/>
              </p:ext>
            </p:extLst>
          </p:nvPr>
        </p:nvGraphicFramePr>
        <p:xfrm>
          <a:off x="245530" y="767869"/>
          <a:ext cx="4840713" cy="5736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713">
                  <a:extLst>
                    <a:ext uri="{9D8B030D-6E8A-4147-A177-3AD203B41FA5}">
                      <a16:colId xmlns:a16="http://schemas.microsoft.com/office/drawing/2014/main" val="3113502941"/>
                    </a:ext>
                  </a:extLst>
                </a:gridCol>
              </a:tblGrid>
              <a:tr h="3414387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41450"/>
                  </a:ext>
                </a:extLst>
              </a:tr>
              <a:tr h="313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bg1"/>
                          </a:solidFill>
                        </a:rPr>
                        <a:t>PRODUCT INFORMATION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79742"/>
                  </a:ext>
                </a:extLst>
              </a:tr>
              <a:tr h="2009100">
                <a:tc>
                  <a:txBody>
                    <a:bodyPr/>
                    <a:lstStyle/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Triple coated tough, appliance-like finish for extended life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Heavy gauge steel construction for maximum durability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Stainless steel water connector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Factory pre-charged at 30 PSI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Convenient air valve location for quick hook 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water to metal contact; rust-free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 Sealed Diaphragm. NSF certified butyl rubber diaphragm 100% Air Seal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Certified to ANSI/NSF 61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7664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10146"/>
            <a:ext cx="6286500" cy="0"/>
          </a:xfrm>
          <a:prstGeom prst="line">
            <a:avLst/>
          </a:prstGeom>
          <a:solidFill>
            <a:schemeClr val="accent2"/>
          </a:solidFill>
          <a:ln w="57150" cap="rnd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8958" y="610146"/>
            <a:ext cx="2714625" cy="0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83061" y="761326"/>
            <a:ext cx="256086" cy="78620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77" tIns="44988" rIns="89977" bIns="44988" anchor="ctr"/>
          <a:lstStyle/>
          <a:p>
            <a:pPr algn="ctr" defTabSz="899471" fontAlgn="base">
              <a:spcBef>
                <a:spcPct val="0"/>
              </a:spcBef>
              <a:spcAft>
                <a:spcPct val="0"/>
              </a:spcAft>
            </a:pPr>
            <a:endParaRPr lang="en-US" sz="1745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9377922"/>
              </p:ext>
            </p:extLst>
          </p:nvPr>
        </p:nvGraphicFramePr>
        <p:xfrm>
          <a:off x="5439145" y="767870"/>
          <a:ext cx="3511813" cy="77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39">
                  <a:extLst>
                    <a:ext uri="{9D8B030D-6E8A-4147-A177-3AD203B41FA5}">
                      <a16:colId xmlns:a16="http://schemas.microsoft.com/office/drawing/2014/main" val="3441872249"/>
                    </a:ext>
                  </a:extLst>
                </a:gridCol>
                <a:gridCol w="830181">
                  <a:extLst>
                    <a:ext uri="{9D8B030D-6E8A-4147-A177-3AD203B41FA5}">
                      <a16:colId xmlns:a16="http://schemas.microsoft.com/office/drawing/2014/main" val="11375979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59518159"/>
                    </a:ext>
                  </a:extLst>
                </a:gridCol>
                <a:gridCol w="1169593">
                  <a:extLst>
                    <a:ext uri="{9D8B030D-6E8A-4147-A177-3AD203B41FA5}">
                      <a16:colId xmlns:a16="http://schemas.microsoft.com/office/drawing/2014/main" val="1023186332"/>
                    </a:ext>
                  </a:extLst>
                </a:gridCol>
              </a:tblGrid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Model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APT-100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41511"/>
                  </a:ext>
                </a:extLst>
              </a:tr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Customer SKU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51257"/>
                  </a:ext>
                </a:extLst>
              </a:tr>
              <a:tr h="259887"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FOB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Vaughan, 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3907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130606"/>
            <a:ext cx="649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3516">
              <a:spcBef>
                <a:spcPts val="593"/>
              </a:spcBef>
              <a:buClr>
                <a:srgbClr val="FE8637"/>
              </a:buClr>
              <a:buSzPct val="76000"/>
              <a:defRPr/>
            </a:pPr>
            <a:r>
              <a:rPr lang="en-US" sz="2400" b="1" dirty="0">
                <a:solidFill>
                  <a:srgbClr val="A50021"/>
                </a:solidFill>
                <a:cs typeface="Microsoft Sans Serif" pitchFamily="34" charset="0"/>
              </a:rPr>
              <a:t>100 Liter / 28 Gallon Vertical Water Pressure Tank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057978" y="1595802"/>
          <a:ext cx="189298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45">
                  <a:extLst>
                    <a:ext uri="{9D8B030D-6E8A-4147-A177-3AD203B41FA5}">
                      <a16:colId xmlns:a16="http://schemas.microsoft.com/office/drawing/2014/main" val="2548656979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2371939637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1043916221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330928714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Box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31.0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78.8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44.0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17.3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44.0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33.0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15.2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8943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1989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5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30.1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76.5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598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16.9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881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16.9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25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29.3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13.3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496579"/>
                  </a:ext>
                </a:extLst>
              </a:tr>
            </a:tbl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81491A-A4C0-406A-8087-0020FBEA9D41}" type="slidenum">
              <a:rPr lang="en-CA" smtClean="0"/>
              <a:pPr/>
              <a:t>37</a:t>
            </a:fld>
            <a:endParaRPr lang="en-CA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183061" y="1595802"/>
          <a:ext cx="1822588" cy="3783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94">
                  <a:extLst>
                    <a:ext uri="{9D8B030D-6E8A-4147-A177-3AD203B41FA5}">
                      <a16:colId xmlns:a16="http://schemas.microsoft.com/office/drawing/2014/main" val="2655744165"/>
                    </a:ext>
                  </a:extLst>
                </a:gridCol>
                <a:gridCol w="911294">
                  <a:extLst>
                    <a:ext uri="{9D8B030D-6E8A-4147-A177-3AD203B41FA5}">
                      <a16:colId xmlns:a16="http://schemas.microsoft.com/office/drawing/2014/main" val="3346907463"/>
                    </a:ext>
                  </a:extLst>
                </a:gridCol>
              </a:tblGrid>
              <a:tr h="430222">
                <a:tc gridSpan="2">
                  <a:txBody>
                    <a:bodyPr/>
                    <a:lstStyle/>
                    <a:p>
                      <a:pPr algn="ctr"/>
                      <a:r>
                        <a:rPr lang="en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SPECIFICATIONS</a:t>
                      </a:r>
                      <a:endParaRPr lang="en-C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5196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Tank Orientation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Vertical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9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Certified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NSF 61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Color/Finish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Blue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2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Discharge outlet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89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Outlet Connection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723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Material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Steel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Capacity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Precharge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Maximum Working Pressure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120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Diameter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43cm/16.9in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4A2C691-9695-AB8B-585A-710AEDE160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6737" y="860720"/>
            <a:ext cx="2605931" cy="322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18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537863"/>
              </p:ext>
            </p:extLst>
          </p:nvPr>
        </p:nvGraphicFramePr>
        <p:xfrm>
          <a:off x="245530" y="767869"/>
          <a:ext cx="4840713" cy="57368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0713">
                  <a:extLst>
                    <a:ext uri="{9D8B030D-6E8A-4147-A177-3AD203B41FA5}">
                      <a16:colId xmlns:a16="http://schemas.microsoft.com/office/drawing/2014/main" val="3113502941"/>
                    </a:ext>
                  </a:extLst>
                </a:gridCol>
              </a:tblGrid>
              <a:tr h="3414387"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3541450"/>
                  </a:ext>
                </a:extLst>
              </a:tr>
              <a:tr h="31333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>
                          <a:solidFill>
                            <a:schemeClr val="bg1"/>
                          </a:solidFill>
                        </a:rPr>
                        <a:t>PRODUCT INFORMATION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479742"/>
                  </a:ext>
                </a:extLst>
              </a:tr>
              <a:tr h="2009100">
                <a:tc>
                  <a:txBody>
                    <a:bodyPr/>
                    <a:lstStyle/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Triple coated tough, appliance-like finish for extended life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Heavy gauge steel construction for maximum durability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Stainless steel water connector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Factory pre-charged at 30 PSI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Convenient air valve location for quick hook up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 water to metal contact; rust-free operation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Air Sealed Diaphragm. NSF certified butyl rubber diaphragm 100% Air Seal</a:t>
                      </a:r>
                    </a:p>
                    <a:p>
                      <a:pPr fontAlgn="base"/>
                      <a:r>
                        <a:rPr lang="en-CA" sz="12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Certified to ANSI/NSF 61</a:t>
                      </a:r>
                    </a:p>
                  </a:txBody>
                  <a:tcPr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376643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0" y="610146"/>
            <a:ext cx="6286500" cy="0"/>
          </a:xfrm>
          <a:prstGeom prst="line">
            <a:avLst/>
          </a:prstGeom>
          <a:solidFill>
            <a:schemeClr val="accent2"/>
          </a:solidFill>
          <a:ln w="57150" cap="rnd" cmpd="sng" algn="ctr">
            <a:solidFill>
              <a:schemeClr val="accent3">
                <a:lumMod val="5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418958" y="610146"/>
            <a:ext cx="2714625" cy="0"/>
          </a:xfrm>
          <a:prstGeom prst="line">
            <a:avLst/>
          </a:prstGeom>
          <a:ln w="63500" cap="rnd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183061" y="761326"/>
            <a:ext cx="256086" cy="786205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89977" tIns="44988" rIns="89977" bIns="44988" anchor="ctr"/>
          <a:lstStyle/>
          <a:p>
            <a:pPr algn="ctr" defTabSz="899471" fontAlgn="base">
              <a:spcBef>
                <a:spcPct val="0"/>
              </a:spcBef>
              <a:spcAft>
                <a:spcPct val="0"/>
              </a:spcAft>
            </a:pPr>
            <a:endParaRPr lang="en-US" sz="1745">
              <a:solidFill>
                <a:srgbClr val="FFFFFF"/>
              </a:solidFill>
              <a:cs typeface="Arial" pitchFamily="34" charset="0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3085276"/>
              </p:ext>
            </p:extLst>
          </p:nvPr>
        </p:nvGraphicFramePr>
        <p:xfrm>
          <a:off x="5439145" y="767870"/>
          <a:ext cx="3511813" cy="779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039">
                  <a:extLst>
                    <a:ext uri="{9D8B030D-6E8A-4147-A177-3AD203B41FA5}">
                      <a16:colId xmlns:a16="http://schemas.microsoft.com/office/drawing/2014/main" val="3441872249"/>
                    </a:ext>
                  </a:extLst>
                </a:gridCol>
                <a:gridCol w="830181">
                  <a:extLst>
                    <a:ext uri="{9D8B030D-6E8A-4147-A177-3AD203B41FA5}">
                      <a16:colId xmlns:a16="http://schemas.microsoft.com/office/drawing/2014/main" val="11375979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459518159"/>
                    </a:ext>
                  </a:extLst>
                </a:gridCol>
                <a:gridCol w="1169593">
                  <a:extLst>
                    <a:ext uri="{9D8B030D-6E8A-4147-A177-3AD203B41FA5}">
                      <a16:colId xmlns:a16="http://schemas.microsoft.com/office/drawing/2014/main" val="1023186332"/>
                    </a:ext>
                  </a:extLst>
                </a:gridCol>
              </a:tblGrid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Model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APT-130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741511"/>
                  </a:ext>
                </a:extLst>
              </a:tr>
              <a:tr h="259887">
                <a:tc gridSpan="2"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Customer SKU Number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9551257"/>
                  </a:ext>
                </a:extLst>
              </a:tr>
              <a:tr h="259887"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CA" sz="11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FOB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100" b="1" dirty="0">
                          <a:solidFill>
                            <a:schemeClr val="tx1"/>
                          </a:solidFill>
                          <a:latin typeface="+mn-lt"/>
                        </a:rPr>
                        <a:t>Vaughan, 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239073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228600" y="130606"/>
            <a:ext cx="6493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03516">
              <a:spcBef>
                <a:spcPts val="593"/>
              </a:spcBef>
              <a:buClr>
                <a:srgbClr val="FE8637"/>
              </a:buClr>
              <a:buSzPct val="76000"/>
              <a:defRPr/>
            </a:pPr>
            <a:r>
              <a:rPr lang="en-US" sz="2400" b="1" dirty="0">
                <a:solidFill>
                  <a:srgbClr val="A50021"/>
                </a:solidFill>
                <a:cs typeface="Microsoft Sans Serif" pitchFamily="34" charset="0"/>
              </a:rPr>
              <a:t>130 Liter / 34 Gallon Vertical Water Pressure Tank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7057978" y="1595802"/>
          <a:ext cx="1892980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45">
                  <a:extLst>
                    <a:ext uri="{9D8B030D-6E8A-4147-A177-3AD203B41FA5}">
                      <a16:colId xmlns:a16="http://schemas.microsoft.com/office/drawing/2014/main" val="2548656979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2371939637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1043916221"/>
                    </a:ext>
                  </a:extLst>
                </a:gridCol>
                <a:gridCol w="473245">
                  <a:extLst>
                    <a:ext uri="{9D8B030D-6E8A-4147-A177-3AD203B41FA5}">
                      <a16:colId xmlns:a16="http://schemas.microsoft.com/office/drawing/2014/main" val="3309287149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Retail Box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31.9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80.5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22.1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56.0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22.1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56.0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54.1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24.5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489437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Product Dimensions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919897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inches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cm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CA" sz="1000" dirty="0"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75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30.9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78.5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75984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21.7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W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55.0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8813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21.7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55.0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82592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700" dirty="0">
                          <a:solidFill>
                            <a:schemeClr val="tx1"/>
                          </a:solidFill>
                          <a:latin typeface="+mj-lt"/>
                        </a:rPr>
                        <a:t>Wt. (lb)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47.4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7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Wt. (kg)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21.5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5496579"/>
                  </a:ext>
                </a:extLst>
              </a:tr>
            </a:tbl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81491A-A4C0-406A-8087-0020FBEA9D41}" type="slidenum">
              <a:rPr lang="en-CA" smtClean="0"/>
              <a:pPr/>
              <a:t>38</a:t>
            </a:fld>
            <a:endParaRPr lang="en-CA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5183061" y="1595802"/>
          <a:ext cx="1822588" cy="37830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1294">
                  <a:extLst>
                    <a:ext uri="{9D8B030D-6E8A-4147-A177-3AD203B41FA5}">
                      <a16:colId xmlns:a16="http://schemas.microsoft.com/office/drawing/2014/main" val="2655744165"/>
                    </a:ext>
                  </a:extLst>
                </a:gridCol>
                <a:gridCol w="911294">
                  <a:extLst>
                    <a:ext uri="{9D8B030D-6E8A-4147-A177-3AD203B41FA5}">
                      <a16:colId xmlns:a16="http://schemas.microsoft.com/office/drawing/2014/main" val="3346907463"/>
                    </a:ext>
                  </a:extLst>
                </a:gridCol>
              </a:tblGrid>
              <a:tr h="430222">
                <a:tc gridSpan="2">
                  <a:txBody>
                    <a:bodyPr/>
                    <a:lstStyle/>
                    <a:p>
                      <a:pPr algn="ctr"/>
                      <a:r>
                        <a:rPr lang="en-CA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SPECIFICATIONS</a:t>
                      </a:r>
                      <a:endParaRPr lang="en-CA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051963"/>
                  </a:ext>
                </a:extLst>
              </a:tr>
              <a:tr h="24384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Tank Orientation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Vertical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1978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Certified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NSF 61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6703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Color/Finish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Blue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01233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Discharge outlet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1/4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35892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Outlet Connection size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 inch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7236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Material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Steel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837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CA" sz="100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Tank Capacity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CA" sz="10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47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Precharge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40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15819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Maximum Working Pressure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120 PSI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8089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Diameter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000" dirty="0">
                          <a:solidFill>
                            <a:schemeClr val="tx1"/>
                          </a:solidFill>
                          <a:latin typeface="+mj-lt"/>
                        </a:rPr>
                        <a:t>55cm/21.7in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38184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D948970A-3888-C933-60F3-275FE8E4C7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499" y="886374"/>
            <a:ext cx="2787864" cy="33046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85E58D-FA5D-1F09-3544-49ACD2862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42"/>
            <a:ext cx="7772400" cy="578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653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02BE4-747C-7789-0AE6-9D7D19380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813D8-1A8A-4796-A29F-9430C92F1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573" y="124074"/>
            <a:ext cx="4485504" cy="634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46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21FA9-4796-4B46-8B0B-287402B81E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13369" y="5679591"/>
            <a:ext cx="364847" cy="273844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DD5A7D-0D32-F44A-B605-4AF64545AB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EE9735-D9C9-7145-9F8E-0A20635B2410}"/>
              </a:ext>
            </a:extLst>
          </p:cNvPr>
          <p:cNvSpPr txBox="1"/>
          <p:nvPr/>
        </p:nvSpPr>
        <p:spPr>
          <a:xfrm>
            <a:off x="969744" y="1124018"/>
            <a:ext cx="1444039" cy="2626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3662" tIns="31832" rIns="63662" bIns="31832" anchor="ctr">
            <a:spAutoFit/>
          </a:bodyPr>
          <a:lstStyle/>
          <a:p>
            <a:pPr algn="r" defTabSz="685004">
              <a:defRPr/>
            </a:pPr>
            <a:r>
              <a:rPr lang="en-US" sz="1125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LEO Model </a:t>
            </a:r>
            <a:r>
              <a:rPr lang="en-US" sz="1125" b="1" dirty="0">
                <a:solidFill>
                  <a:schemeClr val="tx1"/>
                </a:solidFill>
                <a:latin typeface="Arial Narrow" pitchFamily="34" charset="0"/>
                <a:cs typeface="Microsoft Sans Serif" pitchFamily="34" charset="0"/>
              </a:rPr>
              <a:t>#LKS-200P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DC20A-6D7F-6747-9314-47DEFBD5640F}"/>
              </a:ext>
            </a:extLst>
          </p:cNvPr>
          <p:cNvSpPr txBox="1"/>
          <p:nvPr/>
        </p:nvSpPr>
        <p:spPr>
          <a:xfrm>
            <a:off x="2413783" y="1158579"/>
            <a:ext cx="2650879" cy="225868"/>
          </a:xfrm>
          <a:prstGeom prst="rect">
            <a:avLst/>
          </a:prstGeom>
          <a:noFill/>
        </p:spPr>
        <p:txBody>
          <a:bodyPr wrap="square" lIns="63662" tIns="31832" rIns="63662" bIns="31832">
            <a:spAutoFit/>
          </a:bodyPr>
          <a:lstStyle/>
          <a:p>
            <a:pPr defTabSz="684884">
              <a:spcBef>
                <a:spcPts val="450"/>
              </a:spcBef>
              <a:buClr>
                <a:srgbClr val="FE8637"/>
              </a:buClr>
              <a:buSzPct val="76000"/>
              <a:defRPr/>
            </a:pPr>
            <a:r>
              <a:rPr lang="en-US" sz="105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1/6 HP Submersible Battery Utility  Pump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4F8E4-2EDE-AC45-9851-4FCA9B5C8724}"/>
              </a:ext>
            </a:extLst>
          </p:cNvPr>
          <p:cNvSpPr txBox="1"/>
          <p:nvPr/>
        </p:nvSpPr>
        <p:spPr>
          <a:xfrm>
            <a:off x="1271204" y="3568248"/>
            <a:ext cx="3896913" cy="133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3668" tIns="31835" rIns="63668" bIns="31835" rtlCol="0">
            <a:spAutoFit/>
          </a:bodyPr>
          <a:lstStyle/>
          <a:p>
            <a:pPr defTabSz="684884">
              <a:buClr>
                <a:schemeClr val="accent3"/>
              </a:buClr>
              <a:buSzPct val="76000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Excellent backup during power outage or when no power source is available.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Waterproof switch provides either AC or DC power supply.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Overload protection and Dry-running protection.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Keeps working for 30 mins from single Charge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Patented Design.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Voltage: 18V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Input Power：1/6HP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825" dirty="0">
                <a:latin typeface="Arial" panose="020B0604020202020204" pitchFamily="34" charset="0"/>
                <a:cs typeface="Arial" panose="020B0604020202020204" pitchFamily="34" charset="0"/>
              </a:rPr>
              <a:t>MAX Flow: 1450GPH</a:t>
            </a:r>
          </a:p>
          <a:p>
            <a:pPr defTabSz="684884">
              <a:buClr>
                <a:schemeClr val="accent3"/>
              </a:buClr>
              <a:buSzPct val="76000"/>
            </a:pPr>
            <a:endParaRPr lang="en-US" sz="825" dirty="0"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612BC69-5994-C145-A976-0466499B44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43744"/>
              </p:ext>
            </p:extLst>
          </p:nvPr>
        </p:nvGraphicFramePr>
        <p:xfrm>
          <a:off x="1217065" y="5276051"/>
          <a:ext cx="5915026" cy="3446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9080">
                  <a:extLst>
                    <a:ext uri="{9D8B030D-6E8A-4147-A177-3AD203B41FA5}">
                      <a16:colId xmlns:a16="http://schemas.microsoft.com/office/drawing/2014/main" val="2594750267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838819457"/>
                    </a:ext>
                  </a:extLst>
                </a:gridCol>
                <a:gridCol w="564762">
                  <a:extLst>
                    <a:ext uri="{9D8B030D-6E8A-4147-A177-3AD203B41FA5}">
                      <a16:colId xmlns:a16="http://schemas.microsoft.com/office/drawing/2014/main" val="1280206144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3273149223"/>
                    </a:ext>
                  </a:extLst>
                </a:gridCol>
                <a:gridCol w="573319">
                  <a:extLst>
                    <a:ext uri="{9D8B030D-6E8A-4147-A177-3AD203B41FA5}">
                      <a16:colId xmlns:a16="http://schemas.microsoft.com/office/drawing/2014/main" val="2417179342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3629046330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1631704638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928384661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511402376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2919839103"/>
                    </a:ext>
                  </a:extLst>
                </a:gridCol>
                <a:gridCol w="573319">
                  <a:extLst>
                    <a:ext uri="{9D8B030D-6E8A-4147-A177-3AD203B41FA5}">
                      <a16:colId xmlns:a16="http://schemas.microsoft.com/office/drawing/2014/main" val="1209824733"/>
                    </a:ext>
                  </a:extLst>
                </a:gridCol>
              </a:tblGrid>
              <a:tr h="17233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50" u="none" strike="noStrike" dirty="0">
                          <a:effectLst/>
                        </a:rPr>
                        <a:t>Model</a:t>
                      </a:r>
                      <a:endParaRPr lang="en-CA" sz="105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HP</a:t>
                      </a:r>
                      <a:endParaRPr lang="en-CA" sz="8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Voltage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AMP</a:t>
                      </a:r>
                      <a:endParaRPr lang="en-CA" sz="8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Discharge NPT(In)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GPH of water @ Total Ft. of Head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Max.Head Ft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3046588"/>
                  </a:ext>
                </a:extLst>
              </a:tr>
              <a:tr h="1723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5 ft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10 ft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15 ft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>
                          <a:effectLst/>
                        </a:rPr>
                        <a:t>20 ft</a:t>
                      </a:r>
                      <a:endParaRPr lang="en-CA" sz="8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25 ft</a:t>
                      </a:r>
                      <a:endParaRPr lang="en-CA" sz="8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45981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2350EF8-27F5-E346-88C9-C0BEC2549E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867581"/>
              </p:ext>
            </p:extLst>
          </p:nvPr>
        </p:nvGraphicFramePr>
        <p:xfrm>
          <a:off x="1217065" y="5648807"/>
          <a:ext cx="5915026" cy="3446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9080">
                  <a:extLst>
                    <a:ext uri="{9D8B030D-6E8A-4147-A177-3AD203B41FA5}">
                      <a16:colId xmlns:a16="http://schemas.microsoft.com/office/drawing/2014/main" val="2212392362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271712596"/>
                    </a:ext>
                  </a:extLst>
                </a:gridCol>
                <a:gridCol w="564762">
                  <a:extLst>
                    <a:ext uri="{9D8B030D-6E8A-4147-A177-3AD203B41FA5}">
                      <a16:colId xmlns:a16="http://schemas.microsoft.com/office/drawing/2014/main" val="2776081612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3702752756"/>
                    </a:ext>
                  </a:extLst>
                </a:gridCol>
                <a:gridCol w="573319">
                  <a:extLst>
                    <a:ext uri="{9D8B030D-6E8A-4147-A177-3AD203B41FA5}">
                      <a16:colId xmlns:a16="http://schemas.microsoft.com/office/drawing/2014/main" val="3929149066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4152778405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999684325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4000178689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4031869376"/>
                    </a:ext>
                  </a:extLst>
                </a:gridCol>
                <a:gridCol w="462078">
                  <a:extLst>
                    <a:ext uri="{9D8B030D-6E8A-4147-A177-3AD203B41FA5}">
                      <a16:colId xmlns:a16="http://schemas.microsoft.com/office/drawing/2014/main" val="2822515765"/>
                    </a:ext>
                  </a:extLst>
                </a:gridCol>
                <a:gridCol w="573319">
                  <a:extLst>
                    <a:ext uri="{9D8B030D-6E8A-4147-A177-3AD203B41FA5}">
                      <a16:colId xmlns:a16="http://schemas.microsoft.com/office/drawing/2014/main" val="1594965"/>
                    </a:ext>
                  </a:extLst>
                </a:gridCol>
              </a:tblGrid>
              <a:tr h="344671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LKS-200P</a:t>
                      </a:r>
                      <a:endParaRPr lang="en-CA" sz="1000" b="1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1/6</a:t>
                      </a:r>
                      <a:endParaRPr lang="en-CA" sz="8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18V DC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1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1163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925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635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450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230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30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2690927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B7405E-72BC-BE7B-D6F8-A003DE147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466964"/>
              </p:ext>
            </p:extLst>
          </p:nvPr>
        </p:nvGraphicFramePr>
        <p:xfrm>
          <a:off x="5379720" y="904565"/>
          <a:ext cx="2924021" cy="2455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0920">
                  <a:extLst>
                    <a:ext uri="{9D8B030D-6E8A-4147-A177-3AD203B41FA5}">
                      <a16:colId xmlns:a16="http://schemas.microsoft.com/office/drawing/2014/main" val="2496449656"/>
                    </a:ext>
                  </a:extLst>
                </a:gridCol>
                <a:gridCol w="1673101">
                  <a:extLst>
                    <a:ext uri="{9D8B030D-6E8A-4147-A177-3AD203B41FA5}">
                      <a16:colId xmlns:a16="http://schemas.microsoft.com/office/drawing/2014/main" val="758492168"/>
                    </a:ext>
                  </a:extLst>
                </a:gridCol>
              </a:tblGrid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Inlet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/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1730512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Discharge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1 in NPT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3586323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Pump Cover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PA66-GF25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8319197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Motor Housing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1941896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Pump Body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PP-GF30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8710967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Switch Type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push-button type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8360611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Impeller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PPO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_GF30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347284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Seal Design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Oil seal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351699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Seal Material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5031075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Oil Filled Motor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lithium battery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589681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Power Cord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u="none" strike="noStrike" dirty="0">
                          <a:effectLst/>
                        </a:rPr>
                        <a:t>No cord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2406500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5.28 lbs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8375428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800" u="none" strike="noStrike" dirty="0">
                          <a:effectLst/>
                        </a:rPr>
                        <a:t>(lbs)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6.0 lbs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718741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800" u="none" strike="noStrike" dirty="0">
                          <a:effectLst/>
                        </a:rPr>
                        <a:t>Package Size </a:t>
                      </a:r>
                      <a:r>
                        <a:rPr lang="en-CA" altLang="zh-CN" sz="800" u="none" strike="noStrike" dirty="0">
                          <a:effectLst/>
                        </a:rPr>
                        <a:t>(in)</a:t>
                      </a:r>
                      <a:endParaRPr lang="en-CA" altLang="zh-CN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9.1*5.8*9.1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976320"/>
                  </a:ext>
                </a:extLst>
              </a:tr>
              <a:tr h="64996">
                <a:tc>
                  <a:txBody>
                    <a:bodyPr/>
                    <a:lstStyle/>
                    <a:p>
                      <a:pPr algn="l" fontAlgn="ctr"/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0593565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Motor Wires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/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7149531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Self-Priming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2727422"/>
                  </a:ext>
                </a:extLst>
              </a:tr>
              <a:tr h="137280">
                <a:tc>
                  <a:txBody>
                    <a:bodyPr/>
                    <a:lstStyle/>
                    <a:p>
                      <a:pPr algn="l" fontAlgn="ctr"/>
                      <a:r>
                        <a:rPr lang="en-CA" sz="800" u="none" strike="noStrike" dirty="0">
                          <a:effectLst/>
                        </a:rPr>
                        <a:t>Certification</a:t>
                      </a:r>
                      <a:endParaRPr lang="en-CA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7922198"/>
                  </a:ext>
                </a:extLst>
              </a:tr>
            </a:tbl>
          </a:graphicData>
        </a:graphic>
      </p:graphicFrame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720" y="3542748"/>
            <a:ext cx="2355086" cy="15474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581" y="1547559"/>
            <a:ext cx="1849334" cy="1805872"/>
          </a:xfrm>
          <a:prstGeom prst="rect">
            <a:avLst/>
          </a:prstGeom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7F630F7A-CF8B-4928-026E-6D81E0502C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13369" y="6400768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2E2D4C-EA37-0353-7D96-5A16082506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743" y="1884234"/>
            <a:ext cx="748747" cy="3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34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DD94D-7AA7-E24A-AAF4-7BF1A006AE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D522EF-5C4F-B246-9284-92802B39BEAC}"/>
              </a:ext>
            </a:extLst>
          </p:cNvPr>
          <p:cNvSpPr txBox="1"/>
          <p:nvPr/>
        </p:nvSpPr>
        <p:spPr>
          <a:xfrm>
            <a:off x="2722187" y="290546"/>
            <a:ext cx="3166370" cy="301157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 ½HP Portable Cast Iron Transfer Pump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89B3F4-CDED-9D47-A70C-7D968AC0F833}"/>
              </a:ext>
            </a:extLst>
          </p:cNvPr>
          <p:cNvSpPr txBox="1"/>
          <p:nvPr/>
        </p:nvSpPr>
        <p:spPr>
          <a:xfrm>
            <a:off x="1149337" y="287134"/>
            <a:ext cx="1444364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#PM050B </a:t>
            </a:r>
          </a:p>
        </p:txBody>
      </p:sp>
      <p:pic>
        <p:nvPicPr>
          <p:cNvPr id="9" name="Picture 8" descr="age10image5028784">
            <a:extLst>
              <a:ext uri="{FF2B5EF4-FFF2-40B4-BE49-F238E27FC236}">
                <a16:creationId xmlns:a16="http://schemas.microsoft.com/office/drawing/2014/main" id="{53CFEE3A-56ED-0F44-A475-1F05D8B9DF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17495" y="816959"/>
            <a:ext cx="373758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5738" y="1005717"/>
            <a:ext cx="2547412" cy="1889166"/>
          </a:xfrm>
          <a:prstGeom prst="rect">
            <a:avLst/>
          </a:prstGeom>
          <a:noFill/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DEF2700E-831B-6946-B0B0-2FC3E081EA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474971"/>
              </p:ext>
            </p:extLst>
          </p:nvPr>
        </p:nvGraphicFramePr>
        <p:xfrm>
          <a:off x="5892010" y="280278"/>
          <a:ext cx="2894693" cy="31851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51341">
                  <a:extLst>
                    <a:ext uri="{9D8B030D-6E8A-4147-A177-3AD203B41FA5}">
                      <a16:colId xmlns:a16="http://schemas.microsoft.com/office/drawing/2014/main" val="2496449656"/>
                    </a:ext>
                  </a:extLst>
                </a:gridCol>
                <a:gridCol w="1743352">
                  <a:extLst>
                    <a:ext uri="{9D8B030D-6E8A-4147-A177-3AD203B41FA5}">
                      <a16:colId xmlns:a16="http://schemas.microsoft.com/office/drawing/2014/main" val="758492168"/>
                    </a:ext>
                  </a:extLst>
                </a:gridCol>
              </a:tblGrid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3/4 inNPT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91730512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3/4 inNPT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03586323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18319197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PC+30%GF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1941896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HT200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8710967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83606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PPO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4347284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O-ring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4351699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Silicone rubber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75031075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80589681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SJT 221F VW-1 16AWG×3C FT1  7.9ft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72406500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14.6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88375428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16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89718741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Package Size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11.614in*6.693in*8.661in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1976320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2000 Hours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0593565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Copper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47149531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2727422"/>
                  </a:ext>
                </a:extLst>
              </a:tr>
              <a:tr h="13565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77922198"/>
                  </a:ext>
                </a:extLst>
              </a:tr>
            </a:tbl>
          </a:graphicData>
        </a:graphic>
      </p:graphicFrame>
      <p:pic>
        <p:nvPicPr>
          <p:cNvPr id="15" name="Picture 9">
            <a:extLst>
              <a:ext uri="{FF2B5EF4-FFF2-40B4-BE49-F238E27FC236}">
                <a16:creationId xmlns:a16="http://schemas.microsoft.com/office/drawing/2014/main" id="{EFFBB5D5-4268-3D41-9635-F9988911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6831" y="3755989"/>
            <a:ext cx="2820201" cy="168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CF9D6A-0AEB-7340-A252-08BD98F95981}"/>
              </a:ext>
            </a:extLst>
          </p:cNvPr>
          <p:cNvSpPr txBox="1"/>
          <p:nvPr/>
        </p:nvSpPr>
        <p:spPr>
          <a:xfrm>
            <a:off x="529916" y="3364320"/>
            <a:ext cx="4264749" cy="952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63668" tIns="31835" rIns="63668" bIns="31835" rtlCol="0">
            <a:spAutoFit/>
          </a:bodyPr>
          <a:lstStyle/>
          <a:p>
            <a:pPr defTabSz="684884">
              <a:buClr>
                <a:schemeClr val="accent3"/>
              </a:buClr>
              <a:buSzPct val="76000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Convenient carrying handle for easy transport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Durable cast iron volute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3/4’’ brass adapters connect to standard garden hose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Water suction attachment included</a:t>
            </a:r>
          </a:p>
          <a:p>
            <a:pPr marL="128588" indent="-128588" defTabSz="684884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825" dirty="0">
                <a:latin typeface="Arial" pitchFamily="34" charset="0"/>
                <a:ea typeface="+mj-ea"/>
                <a:cs typeface="Arial" pitchFamily="34" charset="0"/>
              </a:rPr>
              <a:t>2-year warranty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284B8F-6B6E-138D-7B87-069555397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053694"/>
              </p:ext>
            </p:extLst>
          </p:nvPr>
        </p:nvGraphicFramePr>
        <p:xfrm>
          <a:off x="506093" y="5563274"/>
          <a:ext cx="7886701" cy="3424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259475026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38819457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1280206144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273149223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241717934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629046330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1631704638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2838466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51140237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919839103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209824733"/>
                    </a:ext>
                  </a:extLst>
                </a:gridCol>
              </a:tblGrid>
              <a:tr h="17120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HP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AMP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b="0" u="none" strike="noStrike" dirty="0">
                          <a:effectLst/>
                        </a:rPr>
                        <a:t>GPH of water @ Total Ft. of Head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93046588"/>
                  </a:ext>
                </a:extLst>
              </a:tr>
              <a:tr h="17120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50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75 ft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9345981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11FA055-E7CB-D838-13F9-F6C6FAD00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531756"/>
              </p:ext>
            </p:extLst>
          </p:nvPr>
        </p:nvGraphicFramePr>
        <p:xfrm>
          <a:off x="505202" y="5910350"/>
          <a:ext cx="7886701" cy="3013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2107">
                  <a:extLst>
                    <a:ext uri="{9D8B030D-6E8A-4147-A177-3AD203B41FA5}">
                      <a16:colId xmlns:a16="http://schemas.microsoft.com/office/drawing/2014/main" val="221239236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71712596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776081612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702752756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392914906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15277840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99968432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000178689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4031869376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822515765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594965"/>
                    </a:ext>
                  </a:extLst>
                </a:gridCol>
              </a:tblGrid>
              <a:tr h="30131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PM050B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1/2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0.8A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¾”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950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897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739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380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80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22690927"/>
                  </a:ext>
                </a:extLst>
              </a:tr>
            </a:tbl>
          </a:graphicData>
        </a:graphic>
      </p:graphicFrame>
      <p:pic>
        <p:nvPicPr>
          <p:cNvPr id="6" name="图片 12" descr="logo+利欧.png">
            <a:extLst>
              <a:ext uri="{FF2B5EF4-FFF2-40B4-BE49-F238E27FC236}">
                <a16:creationId xmlns:a16="http://schemas.microsoft.com/office/drawing/2014/main" id="{69AD2325-CA0D-DB01-B13A-1EF3B7EBE3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96885" y="6404923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D88B4E-D6A8-5AD4-2DCE-4643377330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911" t="23642" r="61606" b="43889"/>
          <a:stretch/>
        </p:blipFill>
        <p:spPr>
          <a:xfrm>
            <a:off x="920048" y="1311564"/>
            <a:ext cx="1902941" cy="17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70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07F81-2954-5D41-828A-1F919E162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5DE220-C518-2C47-8038-5E149A3E027F}"/>
              </a:ext>
            </a:extLst>
          </p:cNvPr>
          <p:cNvSpPr txBox="1"/>
          <p:nvPr/>
        </p:nvSpPr>
        <p:spPr>
          <a:xfrm>
            <a:off x="3185488" y="278671"/>
            <a:ext cx="2014464" cy="301157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Portable Transfer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6FCF23-FF9D-5348-8BFA-E8F0272B697D}"/>
              </a:ext>
            </a:extLst>
          </p:cNvPr>
          <p:cNvSpPr txBox="1"/>
          <p:nvPr/>
        </p:nvSpPr>
        <p:spPr>
          <a:xfrm>
            <a:off x="1238836" y="295778"/>
            <a:ext cx="1488483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#PM001C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E5CBED-9304-464B-B55E-A4338D5A91D2}"/>
              </a:ext>
            </a:extLst>
          </p:cNvPr>
          <p:cNvSpPr txBox="1"/>
          <p:nvPr/>
        </p:nvSpPr>
        <p:spPr>
          <a:xfrm>
            <a:off x="691567" y="3250389"/>
            <a:ext cx="3233176" cy="127066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Convenient carrying handle for easy transport.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¾” NPT discharge.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Garden hose included.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6ft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year warranty.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70FD90A-A71F-5947-A168-ACE3C6BD12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3687572"/>
              </p:ext>
            </p:extLst>
          </p:nvPr>
        </p:nvGraphicFramePr>
        <p:xfrm>
          <a:off x="5629585" y="232869"/>
          <a:ext cx="3203180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7975">
                  <a:extLst>
                    <a:ext uri="{9D8B030D-6E8A-4147-A177-3AD203B41FA5}">
                      <a16:colId xmlns:a16="http://schemas.microsoft.com/office/drawing/2014/main" val="1553015823"/>
                    </a:ext>
                  </a:extLst>
                </a:gridCol>
                <a:gridCol w="2105205">
                  <a:extLst>
                    <a:ext uri="{9D8B030D-6E8A-4147-A177-3AD203B41FA5}">
                      <a16:colId xmlns:a16="http://schemas.microsoft.com/office/drawing/2014/main" val="2496165156"/>
                    </a:ext>
                  </a:extLst>
                </a:gridCol>
              </a:tblGrid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3/4 inNH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22070703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3/4 inNH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81410839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Stainless steel1Cr13-3Cr13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18758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Mild steel10#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99588542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Brass HPb59-1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4216372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32010753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Synthetic rubber EPDM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0870869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O-ring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98900409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Silicone rubber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04802135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no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88556938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Power Cord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 221F VW-1 18AWG×3C FT1  5.9ft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53619455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4.7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31397757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7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747821324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9.449in*9.449in*5.906in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0854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17212797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63005388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No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51003494"/>
                  </a:ext>
                </a:extLst>
              </a:tr>
              <a:tr h="15390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5196217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13579" y="1657186"/>
            <a:ext cx="2549750" cy="1346006"/>
          </a:xfrm>
          <a:prstGeom prst="rect">
            <a:avLst/>
          </a:prstGeom>
          <a:noFill/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46C37BD-EE1D-634F-8CA6-F40DD87D3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117635"/>
              </p:ext>
            </p:extLst>
          </p:nvPr>
        </p:nvGraphicFramePr>
        <p:xfrm>
          <a:off x="197708" y="5619729"/>
          <a:ext cx="8180956" cy="6504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0316">
                  <a:extLst>
                    <a:ext uri="{9D8B030D-6E8A-4147-A177-3AD203B41FA5}">
                      <a16:colId xmlns:a16="http://schemas.microsoft.com/office/drawing/2014/main" val="1494559067"/>
                    </a:ext>
                  </a:extLst>
                </a:gridCol>
                <a:gridCol w="639091">
                  <a:extLst>
                    <a:ext uri="{9D8B030D-6E8A-4147-A177-3AD203B41FA5}">
                      <a16:colId xmlns:a16="http://schemas.microsoft.com/office/drawing/2014/main" val="1452398765"/>
                    </a:ext>
                  </a:extLst>
                </a:gridCol>
                <a:gridCol w="781111">
                  <a:extLst>
                    <a:ext uri="{9D8B030D-6E8A-4147-A177-3AD203B41FA5}">
                      <a16:colId xmlns:a16="http://schemas.microsoft.com/office/drawing/2014/main" val="3362246574"/>
                    </a:ext>
                  </a:extLst>
                </a:gridCol>
                <a:gridCol w="639091">
                  <a:extLst>
                    <a:ext uri="{9D8B030D-6E8A-4147-A177-3AD203B41FA5}">
                      <a16:colId xmlns:a16="http://schemas.microsoft.com/office/drawing/2014/main" val="1896125789"/>
                    </a:ext>
                  </a:extLst>
                </a:gridCol>
                <a:gridCol w="792946">
                  <a:extLst>
                    <a:ext uri="{9D8B030D-6E8A-4147-A177-3AD203B41FA5}">
                      <a16:colId xmlns:a16="http://schemas.microsoft.com/office/drawing/2014/main" val="1291617504"/>
                    </a:ext>
                  </a:extLst>
                </a:gridCol>
                <a:gridCol w="639091">
                  <a:extLst>
                    <a:ext uri="{9D8B030D-6E8A-4147-A177-3AD203B41FA5}">
                      <a16:colId xmlns:a16="http://schemas.microsoft.com/office/drawing/2014/main" val="1087165647"/>
                    </a:ext>
                  </a:extLst>
                </a:gridCol>
                <a:gridCol w="639091">
                  <a:extLst>
                    <a:ext uri="{9D8B030D-6E8A-4147-A177-3AD203B41FA5}">
                      <a16:colId xmlns:a16="http://schemas.microsoft.com/office/drawing/2014/main" val="560474022"/>
                    </a:ext>
                  </a:extLst>
                </a:gridCol>
                <a:gridCol w="639091">
                  <a:extLst>
                    <a:ext uri="{9D8B030D-6E8A-4147-A177-3AD203B41FA5}">
                      <a16:colId xmlns:a16="http://schemas.microsoft.com/office/drawing/2014/main" val="2815284559"/>
                    </a:ext>
                  </a:extLst>
                </a:gridCol>
                <a:gridCol w="639091">
                  <a:extLst>
                    <a:ext uri="{9D8B030D-6E8A-4147-A177-3AD203B41FA5}">
                      <a16:colId xmlns:a16="http://schemas.microsoft.com/office/drawing/2014/main" val="232071249"/>
                    </a:ext>
                  </a:extLst>
                </a:gridCol>
                <a:gridCol w="639091">
                  <a:extLst>
                    <a:ext uri="{9D8B030D-6E8A-4147-A177-3AD203B41FA5}">
                      <a16:colId xmlns:a16="http://schemas.microsoft.com/office/drawing/2014/main" val="1612106277"/>
                    </a:ext>
                  </a:extLst>
                </a:gridCol>
                <a:gridCol w="792946">
                  <a:extLst>
                    <a:ext uri="{9D8B030D-6E8A-4147-A177-3AD203B41FA5}">
                      <a16:colId xmlns:a16="http://schemas.microsoft.com/office/drawing/2014/main" val="810777683"/>
                    </a:ext>
                  </a:extLst>
                </a:gridCol>
              </a:tblGrid>
              <a:tr h="21681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Model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Discheage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17212328"/>
                  </a:ext>
                </a:extLst>
              </a:tr>
              <a:tr h="2168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45 ft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647563"/>
                  </a:ext>
                </a:extLst>
              </a:tr>
              <a:tr h="216814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PM001C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1/10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1.8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3/4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365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310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259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160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27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46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9637270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B9FE5322-D4FE-3F4E-B429-240E85F4D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372" y="3396344"/>
            <a:ext cx="3232009" cy="1638294"/>
          </a:xfrm>
          <a:prstGeom prst="rect">
            <a:avLst/>
          </a:prstGeom>
        </p:spPr>
      </p:pic>
      <p:pic>
        <p:nvPicPr>
          <p:cNvPr id="3" name="图片 12" descr="logo+利欧.png">
            <a:extLst>
              <a:ext uri="{FF2B5EF4-FFF2-40B4-BE49-F238E27FC236}">
                <a16:creationId xmlns:a16="http://schemas.microsoft.com/office/drawing/2014/main" id="{4FAD1671-4577-0034-CECB-4883F05CFE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59815" y="644641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2497EC-55CF-4C33-9A6B-8B6CAC31AC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29" t="17660" r="53975" b="59740"/>
          <a:stretch/>
        </p:blipFill>
        <p:spPr>
          <a:xfrm>
            <a:off x="841012" y="1231089"/>
            <a:ext cx="1989439" cy="119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306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0F748-83A0-4144-8A15-7C7BCFB9A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8F87D-9AF6-7A4F-85EB-5EC8E4D17BAF}"/>
              </a:ext>
            </a:extLst>
          </p:cNvPr>
          <p:cNvSpPr txBox="1"/>
          <p:nvPr/>
        </p:nvSpPr>
        <p:spPr>
          <a:xfrm>
            <a:off x="669743" y="3723787"/>
            <a:ext cx="3952924" cy="14399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Corrosion-resistant, reinforced thermoplastic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Oil-filled split capacitor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Adjustable tethered float switch.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Top suction screened design prevents clogs.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year warranty.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5E02A-8EE9-824C-8E47-CD343D93B399}"/>
              </a:ext>
            </a:extLst>
          </p:cNvPr>
          <p:cNvSpPr txBox="1"/>
          <p:nvPr/>
        </p:nvSpPr>
        <p:spPr>
          <a:xfrm>
            <a:off x="2945845" y="228726"/>
            <a:ext cx="2633263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1/3 HP Thermoplastic Submersible Sump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ACB64-076D-8F4E-BB19-59ED754CADA5}"/>
              </a:ext>
            </a:extLst>
          </p:cNvPr>
          <p:cNvSpPr txBox="1"/>
          <p:nvPr/>
        </p:nvSpPr>
        <p:spPr>
          <a:xfrm>
            <a:off x="261067" y="348358"/>
            <a:ext cx="1754499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#LSD-252PLT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CAB0F8D-3B2C-E44E-BDBF-502095D5A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231006"/>
              </p:ext>
            </p:extLst>
          </p:nvPr>
        </p:nvGraphicFramePr>
        <p:xfrm>
          <a:off x="160638" y="5679107"/>
          <a:ext cx="8290825" cy="626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31092">
                  <a:extLst>
                    <a:ext uri="{9D8B030D-6E8A-4147-A177-3AD203B41FA5}">
                      <a16:colId xmlns:a16="http://schemas.microsoft.com/office/drawing/2014/main" val="1583535463"/>
                    </a:ext>
                  </a:extLst>
                </a:gridCol>
                <a:gridCol w="374898">
                  <a:extLst>
                    <a:ext uri="{9D8B030D-6E8A-4147-A177-3AD203B41FA5}">
                      <a16:colId xmlns:a16="http://schemas.microsoft.com/office/drawing/2014/main" val="2960494975"/>
                    </a:ext>
                  </a:extLst>
                </a:gridCol>
                <a:gridCol w="791601">
                  <a:extLst>
                    <a:ext uri="{9D8B030D-6E8A-4147-A177-3AD203B41FA5}">
                      <a16:colId xmlns:a16="http://schemas.microsoft.com/office/drawing/2014/main" val="2437740805"/>
                    </a:ext>
                  </a:extLst>
                </a:gridCol>
                <a:gridCol w="647674">
                  <a:extLst>
                    <a:ext uri="{9D8B030D-6E8A-4147-A177-3AD203B41FA5}">
                      <a16:colId xmlns:a16="http://schemas.microsoft.com/office/drawing/2014/main" val="3824963541"/>
                    </a:ext>
                  </a:extLst>
                </a:gridCol>
                <a:gridCol w="803595">
                  <a:extLst>
                    <a:ext uri="{9D8B030D-6E8A-4147-A177-3AD203B41FA5}">
                      <a16:colId xmlns:a16="http://schemas.microsoft.com/office/drawing/2014/main" val="1529018915"/>
                    </a:ext>
                  </a:extLst>
                </a:gridCol>
                <a:gridCol w="647674">
                  <a:extLst>
                    <a:ext uri="{9D8B030D-6E8A-4147-A177-3AD203B41FA5}">
                      <a16:colId xmlns:a16="http://schemas.microsoft.com/office/drawing/2014/main" val="814904647"/>
                    </a:ext>
                  </a:extLst>
                </a:gridCol>
                <a:gridCol w="647674">
                  <a:extLst>
                    <a:ext uri="{9D8B030D-6E8A-4147-A177-3AD203B41FA5}">
                      <a16:colId xmlns:a16="http://schemas.microsoft.com/office/drawing/2014/main" val="696226045"/>
                    </a:ext>
                  </a:extLst>
                </a:gridCol>
                <a:gridCol w="647674">
                  <a:extLst>
                    <a:ext uri="{9D8B030D-6E8A-4147-A177-3AD203B41FA5}">
                      <a16:colId xmlns:a16="http://schemas.microsoft.com/office/drawing/2014/main" val="2500029351"/>
                    </a:ext>
                  </a:extLst>
                </a:gridCol>
                <a:gridCol w="647674">
                  <a:extLst>
                    <a:ext uri="{9D8B030D-6E8A-4147-A177-3AD203B41FA5}">
                      <a16:colId xmlns:a16="http://schemas.microsoft.com/office/drawing/2014/main" val="25887833"/>
                    </a:ext>
                  </a:extLst>
                </a:gridCol>
                <a:gridCol w="647674">
                  <a:extLst>
                    <a:ext uri="{9D8B030D-6E8A-4147-A177-3AD203B41FA5}">
                      <a16:colId xmlns:a16="http://schemas.microsoft.com/office/drawing/2014/main" val="2584135032"/>
                    </a:ext>
                  </a:extLst>
                </a:gridCol>
                <a:gridCol w="803595">
                  <a:extLst>
                    <a:ext uri="{9D8B030D-6E8A-4147-A177-3AD203B41FA5}">
                      <a16:colId xmlns:a16="http://schemas.microsoft.com/office/drawing/2014/main" val="1549909877"/>
                    </a:ext>
                  </a:extLst>
                </a:gridCol>
              </a:tblGrid>
              <a:tr h="2088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2570546"/>
                  </a:ext>
                </a:extLst>
              </a:tr>
              <a:tr h="2088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83756"/>
                  </a:ext>
                </a:extLst>
              </a:tr>
              <a:tr h="20889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LSD-252PLT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1/3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4.6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1-1/2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2560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2300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1900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23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6031713"/>
                  </a:ext>
                </a:extLst>
              </a:tr>
            </a:tbl>
          </a:graphicData>
        </a:graphic>
      </p:graphicFrame>
      <p:pic>
        <p:nvPicPr>
          <p:cNvPr id="9" name="图片 20" descr="LSD-251P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338" y="911670"/>
            <a:ext cx="1653540" cy="2694940"/>
          </a:xfrm>
          <a:prstGeom prst="rect">
            <a:avLst/>
          </a:prstGeom>
        </p:spPr>
      </p:pic>
      <p:pic>
        <p:nvPicPr>
          <p:cNvPr id="10" name="图片 21" descr="LSD-251Pperformance">
            <a:extLst>
              <a:ext uri="{FF2B5EF4-FFF2-40B4-BE49-F238E27FC236}">
                <a16:creationId xmlns:a16="http://schemas.microsoft.com/office/drawing/2014/main" id="{00000000-0008-0000-0000-0000160000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727" y="3606610"/>
            <a:ext cx="3239992" cy="1833657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62F77CC-ED63-CF49-AFEC-602F3ADB9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848286"/>
              </p:ext>
            </p:extLst>
          </p:nvPr>
        </p:nvGraphicFramePr>
        <p:xfrm>
          <a:off x="5556766" y="422746"/>
          <a:ext cx="3250953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4350">
                  <a:extLst>
                    <a:ext uri="{9D8B030D-6E8A-4147-A177-3AD203B41FA5}">
                      <a16:colId xmlns:a16="http://schemas.microsoft.com/office/drawing/2014/main" val="3624516266"/>
                    </a:ext>
                  </a:extLst>
                </a:gridCol>
                <a:gridCol w="2136603">
                  <a:extLst>
                    <a:ext uri="{9D8B030D-6E8A-4147-A177-3AD203B41FA5}">
                      <a16:colId xmlns:a16="http://schemas.microsoft.com/office/drawing/2014/main" val="590325626"/>
                    </a:ext>
                  </a:extLst>
                </a:gridCol>
              </a:tblGrid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Inlet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Diameter 16.5  inches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8531673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NPSC1-1/2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4708445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6508948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477774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PP-TD20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016749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Float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00762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3230900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Framework oil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8099174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NBR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7652388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Yes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5083068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SJTW 18AWG 10ft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7318650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Net Weight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8.7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189419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Gross Weight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9.8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4269414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9*8.5*11.8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8793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4000 Hours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133836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Aluminum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7128240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2577612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UL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0759814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EFDCEB39-88FC-F35E-CCE0-8A0CA50BA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259815" y="6429787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4569-2609-D78A-5CA5-A6145F6FA2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5598" y="1940575"/>
            <a:ext cx="748747" cy="3947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69B219-F73B-07A0-077A-F3D36DEE4B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36" y="1045084"/>
            <a:ext cx="2096567" cy="216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49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D0F748-83A0-4144-8A15-7C7BCFB9A3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8F87D-9AF6-7A4F-85EB-5EC8E4D17BAF}"/>
              </a:ext>
            </a:extLst>
          </p:cNvPr>
          <p:cNvSpPr txBox="1"/>
          <p:nvPr/>
        </p:nvSpPr>
        <p:spPr>
          <a:xfrm>
            <a:off x="669743" y="3723787"/>
            <a:ext cx="3952924" cy="143993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84891" tIns="42446" rIns="84891" bIns="42446" rtlCol="0">
            <a:spAutoFit/>
          </a:bodyPr>
          <a:lstStyle/>
          <a:p>
            <a:pPr defTabSz="913179">
              <a:buClr>
                <a:schemeClr val="accent3"/>
              </a:buClr>
              <a:buSzPct val="76000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Features &amp; Benefits: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Corrosion-resistant, reinforced thermoplastic construction.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Built-in automatic thermal overload protector.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Oil-filled split capacitor motor.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Adjustable vertical float switch.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Top suction screened design prevents clogs.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10ft power cord.</a:t>
            </a:r>
          </a:p>
          <a:p>
            <a:pPr marL="171450" indent="-171450" defTabSz="913179">
              <a:buClr>
                <a:schemeClr val="accent3"/>
              </a:buClr>
              <a:buSzPct val="76000"/>
              <a:buFont typeface="Wingdings" charset="2"/>
              <a:buChar char="v"/>
            </a:pPr>
            <a:r>
              <a:rPr lang="en-US" sz="1100" dirty="0">
                <a:latin typeface="Arial" pitchFamily="34" charset="0"/>
                <a:ea typeface="+mj-ea"/>
                <a:cs typeface="Arial" pitchFamily="34" charset="0"/>
              </a:rPr>
              <a:t>1 year warranty.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85E02A-8EE9-824C-8E47-CD343D93B399}"/>
              </a:ext>
            </a:extLst>
          </p:cNvPr>
          <p:cNvSpPr txBox="1"/>
          <p:nvPr/>
        </p:nvSpPr>
        <p:spPr>
          <a:xfrm>
            <a:off x="2840785" y="397421"/>
            <a:ext cx="2435555" cy="516600"/>
          </a:xfrm>
          <a:prstGeom prst="rect">
            <a:avLst/>
          </a:prstGeom>
          <a:noFill/>
        </p:spPr>
        <p:txBody>
          <a:bodyPr wrap="square" lIns="84883" tIns="42442" rIns="84883" bIns="42442">
            <a:spAutoFit/>
          </a:bodyPr>
          <a:lstStyle/>
          <a:p>
            <a:pPr defTabSz="913179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1/3 HP Thermoplastic Submersible Sump Pump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CACB64-076D-8F4E-BB19-59ED754CADA5}"/>
              </a:ext>
            </a:extLst>
          </p:cNvPr>
          <p:cNvSpPr txBox="1"/>
          <p:nvPr/>
        </p:nvSpPr>
        <p:spPr>
          <a:xfrm>
            <a:off x="804150" y="348358"/>
            <a:ext cx="1764303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 Model #</a:t>
            </a:r>
            <a:r>
              <a:rPr lang="en-US" sz="1500" b="1" dirty="0">
                <a:solidFill>
                  <a:schemeClr val="tx1"/>
                </a:solidFill>
                <a:latin typeface="Arial Narrow" pitchFamily="34" charset="0"/>
                <a:cs typeface="Microsoft Sans Serif" pitchFamily="34" charset="0"/>
              </a:rPr>
              <a:t>LSD-252PLV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CAB0F8D-3B2C-E44E-BDBF-502095D5A8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540474"/>
              </p:ext>
            </p:extLst>
          </p:nvPr>
        </p:nvGraphicFramePr>
        <p:xfrm>
          <a:off x="564758" y="5679107"/>
          <a:ext cx="7886701" cy="626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8885">
                  <a:extLst>
                    <a:ext uri="{9D8B030D-6E8A-4147-A177-3AD203B41FA5}">
                      <a16:colId xmlns:a16="http://schemas.microsoft.com/office/drawing/2014/main" val="1583535463"/>
                    </a:ext>
                  </a:extLst>
                </a:gridCol>
                <a:gridCol w="199326">
                  <a:extLst>
                    <a:ext uri="{9D8B030D-6E8A-4147-A177-3AD203B41FA5}">
                      <a16:colId xmlns:a16="http://schemas.microsoft.com/office/drawing/2014/main" val="2960494975"/>
                    </a:ext>
                  </a:extLst>
                </a:gridCol>
                <a:gridCol w="753016">
                  <a:extLst>
                    <a:ext uri="{9D8B030D-6E8A-4147-A177-3AD203B41FA5}">
                      <a16:colId xmlns:a16="http://schemas.microsoft.com/office/drawing/2014/main" val="243774080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3824963541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52901891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814904647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696226045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500029351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5887833"/>
                    </a:ext>
                  </a:extLst>
                </a:gridCol>
                <a:gridCol w="616104">
                  <a:extLst>
                    <a:ext uri="{9D8B030D-6E8A-4147-A177-3AD203B41FA5}">
                      <a16:colId xmlns:a16="http://schemas.microsoft.com/office/drawing/2014/main" val="2584135032"/>
                    </a:ext>
                  </a:extLst>
                </a:gridCol>
                <a:gridCol w="764425">
                  <a:extLst>
                    <a:ext uri="{9D8B030D-6E8A-4147-A177-3AD203B41FA5}">
                      <a16:colId xmlns:a16="http://schemas.microsoft.com/office/drawing/2014/main" val="1549909877"/>
                    </a:ext>
                  </a:extLst>
                </a:gridCol>
              </a:tblGrid>
              <a:tr h="20889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Model</a:t>
                      </a:r>
                      <a:endParaRPr lang="en-CA" sz="1000" b="1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202570546"/>
                  </a:ext>
                </a:extLst>
              </a:tr>
              <a:tr h="2088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783756"/>
                  </a:ext>
                </a:extLst>
              </a:tr>
              <a:tr h="208897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LSD-253PLV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1/3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115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4.6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1-1/2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2560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2300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CA" sz="1000" b="0" i="0" u="none" strike="noStrike" dirty="0">
                        <a:solidFill>
                          <a:schemeClr val="tx1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76031713"/>
                  </a:ext>
                </a:extLst>
              </a:tr>
            </a:tbl>
          </a:graphicData>
        </a:graphic>
      </p:graphicFrame>
      <p:pic>
        <p:nvPicPr>
          <p:cNvPr id="9" name="图片 20" descr="LSD-251P">
            <a:extLst>
              <a:ext uri="{FF2B5EF4-FFF2-40B4-BE49-F238E27FC236}">
                <a16:creationId xmlns:a16="http://schemas.microsoft.com/office/drawing/2014/main" id="{00000000-0008-0000-0000-0000150000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338" y="911670"/>
            <a:ext cx="1653540" cy="269494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62F77CC-ED63-CF49-AFEC-602F3ADB9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571332"/>
              </p:ext>
            </p:extLst>
          </p:nvPr>
        </p:nvGraphicFramePr>
        <p:xfrm>
          <a:off x="5556766" y="422746"/>
          <a:ext cx="3250953" cy="3017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14350">
                  <a:extLst>
                    <a:ext uri="{9D8B030D-6E8A-4147-A177-3AD203B41FA5}">
                      <a16:colId xmlns:a16="http://schemas.microsoft.com/office/drawing/2014/main" val="3624516266"/>
                    </a:ext>
                  </a:extLst>
                </a:gridCol>
                <a:gridCol w="2136603">
                  <a:extLst>
                    <a:ext uri="{9D8B030D-6E8A-4147-A177-3AD203B41FA5}">
                      <a16:colId xmlns:a16="http://schemas.microsoft.com/office/drawing/2014/main" val="590325626"/>
                    </a:ext>
                  </a:extLst>
                </a:gridCol>
              </a:tblGrid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Diameter 16.5  inches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28531673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NPSC1-1/2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44708445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PA66-GF25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6508948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ZL104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7477774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PP-TD20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5016749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Float switch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200762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PP-GF30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3230900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Framework oil seal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58099174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NBR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47652388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Yes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95083068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SJTW 18AWG 10ft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17318650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8.7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67189419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9.8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34269414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Package Size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9.1*8.5*11.8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8793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4000 Hours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1338361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Aluminum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327128240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/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72577612"/>
                  </a:ext>
                </a:extLst>
              </a:tr>
              <a:tr h="147534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UL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0759814"/>
                  </a:ext>
                </a:extLst>
              </a:tr>
            </a:tbl>
          </a:graphicData>
        </a:graphic>
      </p:graphicFrame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EA2D7658-F1DF-0D4B-64DC-24CC89FFE9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71026" y="6434060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93D84B3-AD47-4C3E-9FFD-8E79710268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59" y="1091526"/>
            <a:ext cx="1933425" cy="23670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6027" y="3579005"/>
            <a:ext cx="3568389" cy="20651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9FBFD7-4C00-4BA4-3FA2-18575AFE64D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7898" y="1884234"/>
            <a:ext cx="748747" cy="39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39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50FE4-0F8F-4A4B-AF04-4270D9E80C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5DD5A7D-0D32-F44A-B605-4AF64545AB22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89116E-0AD2-EF48-9E80-4CB4E972D292}"/>
              </a:ext>
            </a:extLst>
          </p:cNvPr>
          <p:cNvSpPr txBox="1"/>
          <p:nvPr/>
        </p:nvSpPr>
        <p:spPr>
          <a:xfrm>
            <a:off x="2993836" y="292179"/>
            <a:ext cx="2791621" cy="516540"/>
          </a:xfrm>
          <a:prstGeom prst="rect">
            <a:avLst/>
          </a:prstGeom>
          <a:noFill/>
        </p:spPr>
        <p:txBody>
          <a:bodyPr wrap="square" lIns="84825" tIns="42412" rIns="84825" bIns="42412" rtlCol="0">
            <a:spAutoFit/>
          </a:bodyPr>
          <a:lstStyle/>
          <a:p>
            <a:pPr defTabSz="912386">
              <a:spcBef>
                <a:spcPts val="600"/>
              </a:spcBef>
              <a:buClr>
                <a:srgbClr val="FE8637"/>
              </a:buClr>
              <a:buSzPct val="76000"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Microsoft Sans Serif" pitchFamily="34" charset="0"/>
              </a:rPr>
              <a:t>1/3 HP Stainless Steel Housing-Cast Iron Base Sump Pump</a:t>
            </a:r>
            <a:endParaRPr lang="en-US" sz="1400" b="1" u="sng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Microsoft Sans Serif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69062-540D-AD4F-BE7E-A65B0B2C44BF}"/>
              </a:ext>
            </a:extLst>
          </p:cNvPr>
          <p:cNvSpPr txBox="1"/>
          <p:nvPr/>
        </p:nvSpPr>
        <p:spPr>
          <a:xfrm>
            <a:off x="946067" y="236986"/>
            <a:ext cx="1678028" cy="35022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84883" tIns="42442" rIns="84883" bIns="42442" anchor="ctr">
            <a:spAutoFit/>
          </a:bodyPr>
          <a:lstStyle/>
          <a:p>
            <a:pPr algn="r" defTabSz="913339">
              <a:defRPr/>
            </a:pPr>
            <a:r>
              <a:rPr lang="en-US" sz="1500" b="1" dirty="0">
                <a:solidFill>
                  <a:prstClr val="black"/>
                </a:solidFill>
                <a:latin typeface="Arial Narrow" pitchFamily="34" charset="0"/>
                <a:cs typeface="Microsoft Sans Serif" pitchFamily="34" charset="0"/>
              </a:rPr>
              <a:t>Model #LSD-253SV </a:t>
            </a:r>
          </a:p>
        </p:txBody>
      </p:sp>
      <p:sp>
        <p:nvSpPr>
          <p:cNvPr id="8" name="Subtitle 8">
            <a:extLst>
              <a:ext uri="{FF2B5EF4-FFF2-40B4-BE49-F238E27FC236}">
                <a16:creationId xmlns:a16="http://schemas.microsoft.com/office/drawing/2014/main" id="{DC7FAB0F-C26E-2840-A135-D3961E5E4A00}"/>
              </a:ext>
            </a:extLst>
          </p:cNvPr>
          <p:cNvSpPr txBox="1">
            <a:spLocks/>
          </p:cNvSpPr>
          <p:nvPr/>
        </p:nvSpPr>
        <p:spPr>
          <a:xfrm>
            <a:off x="530431" y="3526971"/>
            <a:ext cx="4965700" cy="1612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119569" indent="-11956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  <a:defRPr sz="1100" b="0" kern="1200">
                <a:solidFill>
                  <a:schemeClr val="tx1"/>
                </a:solidFill>
                <a:latin typeface="Microsoft Sans Serif" pitchFamily="34" charset="0"/>
                <a:ea typeface="+mj-ea"/>
                <a:cs typeface="Microsoft Sans Serif" pitchFamily="34" charset="0"/>
              </a:defRPr>
            </a:lvl1pPr>
            <a:lvl2pPr marL="49194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8388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4758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96776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45970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5164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4358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93552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179">
              <a:spcBef>
                <a:spcPts val="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dirty="0">
                <a:latin typeface="Arial" pitchFamily="34" charset="0"/>
                <a:cs typeface="Arial" pitchFamily="34" charset="0"/>
              </a:rPr>
              <a:t>Features &amp; Benefits: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Stainless steel motor shell with durable cast iron volute.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Oil-filled permanent split capacitor motor.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Built-in automatic thermal overload protector.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Vertical float switch for automatic operation.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1 ½ “ discharge.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Sturdy pump base prevent clogs and prevents pump from moving around in the pit.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8ft power cord.</a:t>
            </a:r>
          </a:p>
          <a:p>
            <a:pPr defTabSz="913179">
              <a:spcBef>
                <a:spcPts val="0"/>
              </a:spcBef>
              <a:buClr>
                <a:schemeClr val="accent3"/>
              </a:buClr>
              <a:buFont typeface="Wingdings" charset="2"/>
              <a:buChar char="v"/>
            </a:pPr>
            <a:r>
              <a:rPr lang="en-US" dirty="0">
                <a:latin typeface="Arial" pitchFamily="34" charset="0"/>
                <a:cs typeface="Arial" pitchFamily="34" charset="0"/>
              </a:rPr>
              <a:t>3-year warranty.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EA9323C-EA86-1242-9D49-F2F1A505E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970275"/>
              </p:ext>
            </p:extLst>
          </p:nvPr>
        </p:nvGraphicFramePr>
        <p:xfrm>
          <a:off x="5946839" y="277317"/>
          <a:ext cx="2791620" cy="33931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6436">
                  <a:extLst>
                    <a:ext uri="{9D8B030D-6E8A-4147-A177-3AD203B41FA5}">
                      <a16:colId xmlns:a16="http://schemas.microsoft.com/office/drawing/2014/main" val="1174293341"/>
                    </a:ext>
                  </a:extLst>
                </a:gridCol>
                <a:gridCol w="1725184">
                  <a:extLst>
                    <a:ext uri="{9D8B030D-6E8A-4147-A177-3AD203B41FA5}">
                      <a16:colId xmlns:a16="http://schemas.microsoft.com/office/drawing/2014/main" val="2911396657"/>
                    </a:ext>
                  </a:extLst>
                </a:gridCol>
              </a:tblGrid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Inlet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Diameter 18 inches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57897366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Discharge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NPT1/1/2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53239251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Cover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HT200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6171475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Housing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304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26789182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Pump Body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HT200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51761577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Switch Type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Vertical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34181221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Impeller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PA6-GF40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27129504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Design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Framework oil seal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726462962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Seal Material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NBR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50701198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Oil Filled Motor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YES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00547094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Power Cord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SJTW 18AWG 8ft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79667091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Net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21.4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574302909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100" u="none" strike="noStrike" dirty="0">
                          <a:effectLst/>
                        </a:rPr>
                        <a:t>Gross Weight </a:t>
                      </a:r>
                      <a:r>
                        <a:rPr lang="en-CA" altLang="zh-CN" sz="1100" u="none" strike="noStrike" dirty="0">
                          <a:effectLst/>
                        </a:rPr>
                        <a:t>(lbs)</a:t>
                      </a:r>
                      <a:endParaRPr lang="en-CA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23.6</a:t>
                      </a:r>
                      <a:endParaRPr lang="en-CA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77249209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 dirty="0">
                          <a:effectLst/>
                        </a:rPr>
                        <a:t>Package Size(in)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11×8.3×15.2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73294477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Expected Life Cycle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4000 Hours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124343120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Motor Wires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Copper 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21269381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Self-Priming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>
                          <a:effectLst/>
                        </a:rPr>
                        <a:t>/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8722743"/>
                  </a:ext>
                </a:extLst>
              </a:tr>
              <a:tr h="17987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100" u="none" strike="noStrike">
                          <a:effectLst/>
                        </a:rPr>
                        <a:t>Certification</a:t>
                      </a:r>
                      <a:endParaRPr lang="en-CA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100" u="none" strike="noStrike" dirty="0">
                          <a:effectLst/>
                        </a:rPr>
                        <a:t>CSA</a:t>
                      </a:r>
                      <a:endParaRPr lang="en-CA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977594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13C56F3-AC56-0543-9A97-C1F908C5E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942170"/>
              </p:ext>
            </p:extLst>
          </p:nvPr>
        </p:nvGraphicFramePr>
        <p:xfrm>
          <a:off x="400309" y="5703417"/>
          <a:ext cx="8153141" cy="673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1486">
                  <a:extLst>
                    <a:ext uri="{9D8B030D-6E8A-4147-A177-3AD203B41FA5}">
                      <a16:colId xmlns:a16="http://schemas.microsoft.com/office/drawing/2014/main" val="291870054"/>
                    </a:ext>
                  </a:extLst>
                </a:gridCol>
                <a:gridCol w="371191">
                  <a:extLst>
                    <a:ext uri="{9D8B030D-6E8A-4147-A177-3AD203B41FA5}">
                      <a16:colId xmlns:a16="http://schemas.microsoft.com/office/drawing/2014/main" val="396110607"/>
                    </a:ext>
                  </a:extLst>
                </a:gridCol>
                <a:gridCol w="778456">
                  <a:extLst>
                    <a:ext uri="{9D8B030D-6E8A-4147-A177-3AD203B41FA5}">
                      <a16:colId xmlns:a16="http://schemas.microsoft.com/office/drawing/2014/main" val="3688586746"/>
                    </a:ext>
                  </a:extLst>
                </a:gridCol>
                <a:gridCol w="636918">
                  <a:extLst>
                    <a:ext uri="{9D8B030D-6E8A-4147-A177-3AD203B41FA5}">
                      <a16:colId xmlns:a16="http://schemas.microsoft.com/office/drawing/2014/main" val="3145026851"/>
                    </a:ext>
                  </a:extLst>
                </a:gridCol>
                <a:gridCol w="790250">
                  <a:extLst>
                    <a:ext uri="{9D8B030D-6E8A-4147-A177-3AD203B41FA5}">
                      <a16:colId xmlns:a16="http://schemas.microsoft.com/office/drawing/2014/main" val="804818971"/>
                    </a:ext>
                  </a:extLst>
                </a:gridCol>
                <a:gridCol w="636918">
                  <a:extLst>
                    <a:ext uri="{9D8B030D-6E8A-4147-A177-3AD203B41FA5}">
                      <a16:colId xmlns:a16="http://schemas.microsoft.com/office/drawing/2014/main" val="2542036944"/>
                    </a:ext>
                  </a:extLst>
                </a:gridCol>
                <a:gridCol w="636918">
                  <a:extLst>
                    <a:ext uri="{9D8B030D-6E8A-4147-A177-3AD203B41FA5}">
                      <a16:colId xmlns:a16="http://schemas.microsoft.com/office/drawing/2014/main" val="1739663453"/>
                    </a:ext>
                  </a:extLst>
                </a:gridCol>
                <a:gridCol w="636918">
                  <a:extLst>
                    <a:ext uri="{9D8B030D-6E8A-4147-A177-3AD203B41FA5}">
                      <a16:colId xmlns:a16="http://schemas.microsoft.com/office/drawing/2014/main" val="3812580991"/>
                    </a:ext>
                  </a:extLst>
                </a:gridCol>
                <a:gridCol w="636918">
                  <a:extLst>
                    <a:ext uri="{9D8B030D-6E8A-4147-A177-3AD203B41FA5}">
                      <a16:colId xmlns:a16="http://schemas.microsoft.com/office/drawing/2014/main" val="2525783429"/>
                    </a:ext>
                  </a:extLst>
                </a:gridCol>
                <a:gridCol w="636918">
                  <a:extLst>
                    <a:ext uri="{9D8B030D-6E8A-4147-A177-3AD203B41FA5}">
                      <a16:colId xmlns:a16="http://schemas.microsoft.com/office/drawing/2014/main" val="2221492025"/>
                    </a:ext>
                  </a:extLst>
                </a:gridCol>
                <a:gridCol w="790250">
                  <a:extLst>
                    <a:ext uri="{9D8B030D-6E8A-4147-A177-3AD203B41FA5}">
                      <a16:colId xmlns:a16="http://schemas.microsoft.com/office/drawing/2014/main" val="53764983"/>
                    </a:ext>
                  </a:extLst>
                </a:gridCol>
              </a:tblGrid>
              <a:tr h="22454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Model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HP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Voltage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AMP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Discharge NPT(In)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GPH of water @ Total Ft. of Head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Max.Head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13647824"/>
                  </a:ext>
                </a:extLst>
              </a:tr>
              <a:tr h="2245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20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25 ft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5635806"/>
                  </a:ext>
                </a:extLst>
              </a:tr>
              <a:tr h="224545"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LSD-253SV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1/3</a:t>
                      </a:r>
                      <a:endParaRPr lang="en-CA" sz="1000" b="1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115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4.5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>
                          <a:effectLst/>
                        </a:rPr>
                        <a:t>1-1/2</a:t>
                      </a:r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3300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2800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2000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750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CA" sz="1000" b="0" i="0" u="none" strike="noStrike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CA" sz="1000" u="none" strike="noStrike" dirty="0">
                          <a:effectLst/>
                        </a:rPr>
                        <a:t>22</a:t>
                      </a:r>
                      <a:endParaRPr lang="en-CA" sz="1000" b="0" i="0" u="none" strike="noStrike" dirty="0">
                        <a:solidFill>
                          <a:srgbClr val="000000"/>
                        </a:solidFill>
                        <a:effectLst/>
                        <a:latin typeface="Microsoft YaHei UI" panose="020B0503020204020204" pitchFamily="34" charset="-122"/>
                        <a:ea typeface="Microsoft YaHei UI" panose="020B0503020204020204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46488834"/>
                  </a:ext>
                </a:extLst>
              </a:tr>
            </a:tbl>
          </a:graphicData>
        </a:graphic>
      </p:graphicFrame>
      <p:pic>
        <p:nvPicPr>
          <p:cNvPr id="12" name="图片 30" descr="lsc-373sv">
            <a:extLst>
              <a:ext uri="{FF2B5EF4-FFF2-40B4-BE49-F238E27FC236}">
                <a16:creationId xmlns:a16="http://schemas.microsoft.com/office/drawing/2014/main" id="{00000000-0008-0000-0000-00001F0000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345" y="798346"/>
            <a:ext cx="1461214" cy="2586122"/>
          </a:xfrm>
          <a:prstGeom prst="rect">
            <a:avLst/>
          </a:prstGeom>
        </p:spPr>
      </p:pic>
      <p:pic>
        <p:nvPicPr>
          <p:cNvPr id="13" name="Picture 12" descr="age10image5028784">
            <a:extLst>
              <a:ext uri="{FF2B5EF4-FFF2-40B4-BE49-F238E27FC236}">
                <a16:creationId xmlns:a16="http://schemas.microsoft.com/office/drawing/2014/main" id="{82E95043-2005-2443-9A29-5D4CFD7C4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81368" y="1579972"/>
            <a:ext cx="373758" cy="64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2" descr="logo+利欧.png">
            <a:extLst>
              <a:ext uri="{FF2B5EF4-FFF2-40B4-BE49-F238E27FC236}">
                <a16:creationId xmlns:a16="http://schemas.microsoft.com/office/drawing/2014/main" id="{83134EC0-2F46-56D0-145C-0F2DEAD204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602"/>
          <a:stretch/>
        </p:blipFill>
        <p:spPr bwMode="auto">
          <a:xfrm>
            <a:off x="6309242" y="6466695"/>
            <a:ext cx="6091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637" y="3730891"/>
            <a:ext cx="3379433" cy="1905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283509-D2BC-BA26-2A46-C843ACE939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769" y="881594"/>
            <a:ext cx="1608826" cy="208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60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6047</TotalTime>
  <Words>6690</Words>
  <Application>Microsoft Macintosh PowerPoint</Application>
  <PresentationFormat>On-screen Show (4:3)</PresentationFormat>
  <Paragraphs>2656</Paragraphs>
  <Slides>39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Microsoft YaHei UI</vt:lpstr>
      <vt:lpstr>宋体</vt:lpstr>
      <vt:lpstr>Arial</vt:lpstr>
      <vt:lpstr>Arial Narrow</vt:lpstr>
      <vt:lpstr>Calibri</vt:lpstr>
      <vt:lpstr>Calibri Light</vt:lpstr>
      <vt:lpstr>Microsoft New Tai Lue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 Pearson</dc:creator>
  <cp:keywords/>
  <dc:description/>
  <cp:lastModifiedBy>Melanie Biffis</cp:lastModifiedBy>
  <cp:revision>154</cp:revision>
  <cp:lastPrinted>2018-12-06T19:55:21Z</cp:lastPrinted>
  <dcterms:created xsi:type="dcterms:W3CDTF">2018-06-18T14:21:29Z</dcterms:created>
  <dcterms:modified xsi:type="dcterms:W3CDTF">2023-08-10T22:19:09Z</dcterms:modified>
  <cp:category/>
</cp:coreProperties>
</file>